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8" r:id="rId2"/>
    <p:sldId id="267" r:id="rId3"/>
    <p:sldId id="257" r:id="rId4"/>
    <p:sldId id="268" r:id="rId5"/>
    <p:sldId id="266" r:id="rId6"/>
    <p:sldId id="289" r:id="rId7"/>
    <p:sldId id="290" r:id="rId8"/>
    <p:sldId id="261" r:id="rId9"/>
    <p:sldId id="265" r:id="rId10"/>
    <p:sldId id="260" r:id="rId11"/>
    <p:sldId id="259" r:id="rId12"/>
    <p:sldId id="278" r:id="rId13"/>
    <p:sldId id="269" r:id="rId14"/>
    <p:sldId id="279" r:id="rId15"/>
    <p:sldId id="262" r:id="rId16"/>
    <p:sldId id="291" r:id="rId17"/>
    <p:sldId id="294" r:id="rId18"/>
    <p:sldId id="292" r:id="rId19"/>
    <p:sldId id="293" r:id="rId20"/>
    <p:sldId id="263" r:id="rId21"/>
    <p:sldId id="264" r:id="rId22"/>
    <p:sldId id="280" r:id="rId23"/>
    <p:sldId id="282" r:id="rId24"/>
    <p:sldId id="283" r:id="rId25"/>
    <p:sldId id="288" r:id="rId26"/>
    <p:sldId id="274" r:id="rId27"/>
    <p:sldId id="277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90" y="10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CBCA03-36F1-4E61-8C23-73A1DE20E3E5}" type="datetimeFigureOut">
              <a:rPr lang="en-US" smtClean="0"/>
              <a:t>12/11/2019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391FD4-BE44-4FA5-A74A-A3B4E6BADE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349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704850"/>
            <a:ext cx="6257925" cy="3521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8" name="Google Shape;168;p10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25" tIns="47100" rIns="94225" bIns="47100" anchor="t" anchorCtr="0">
            <a:noAutofit/>
          </a:bodyPr>
          <a:lstStyle/>
          <a:p>
            <a:pPr marL="171450" lvl="0" indent="-825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endParaRPr dirty="0"/>
          </a:p>
        </p:txBody>
      </p:sp>
      <p:sp>
        <p:nvSpPr>
          <p:cNvPr id="169" name="Google Shape;169;p10:notes"/>
          <p:cNvSpPr txBox="1">
            <a:spLocks noGrp="1"/>
          </p:cNvSpPr>
          <p:nvPr>
            <p:ph type="dt" idx="10"/>
          </p:nvPr>
        </p:nvSpPr>
        <p:spPr>
          <a:xfrm>
            <a:off x="4023092" y="0"/>
            <a:ext cx="3077739" cy="4694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25" tIns="47100" rIns="94225" bIns="47100" anchor="t" anchorCtr="0">
            <a:no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70" name="Google Shape;170;p10:notes"/>
          <p:cNvSpPr txBox="1">
            <a:spLocks noGrp="1"/>
          </p:cNvSpPr>
          <p:nvPr>
            <p:ph type="ftr" idx="11"/>
          </p:nvPr>
        </p:nvSpPr>
        <p:spPr>
          <a:xfrm>
            <a:off x="0" y="8917422"/>
            <a:ext cx="3077739" cy="4694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25" tIns="47100" rIns="94225" bIns="47100" anchor="b" anchorCtr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2194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-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" y="1218977"/>
            <a:ext cx="8799444" cy="3901440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8453" y="3697338"/>
            <a:ext cx="6793947" cy="111283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4267">
                <a:solidFill>
                  <a:schemeClr val="bg1"/>
                </a:solidFill>
              </a:defRPr>
            </a:lvl1pPr>
            <a:lvl2pPr marL="609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" y="5056019"/>
            <a:ext cx="8799444" cy="86815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0" y="-17670"/>
            <a:ext cx="12192000" cy="12280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1" y="5056018"/>
            <a:ext cx="8799444" cy="86815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78455" y="1875512"/>
            <a:ext cx="6793947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1" y="1146734"/>
            <a:ext cx="8799444" cy="3852305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1" y="4983773"/>
            <a:ext cx="8799444" cy="86815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13" name="Footer Placeholder 10">
            <a:extLst>
              <a:ext uri="{FF2B5EF4-FFF2-40B4-BE49-F238E27FC236}">
                <a16:creationId xmlns:a16="http://schemas.microsoft.com/office/drawing/2014/main" id="{4F1E2B1F-9F17-4612-84D2-223E82576766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3476488" y="6265304"/>
            <a:ext cx="3860800" cy="365125"/>
          </a:xfrm>
        </p:spPr>
        <p:txBody>
          <a:bodyPr/>
          <a:lstStyle/>
          <a:p>
            <a:r>
              <a:rPr lang="en-US" dirty="0"/>
              <a:t>NJ AARP Tax-Aide TY2019</a:t>
            </a:r>
          </a:p>
        </p:txBody>
      </p:sp>
      <p:sp>
        <p:nvSpPr>
          <p:cNvPr id="14" name="Slide Number Placeholder 11">
            <a:extLst>
              <a:ext uri="{FF2B5EF4-FFF2-40B4-BE49-F238E27FC236}">
                <a16:creationId xmlns:a16="http://schemas.microsoft.com/office/drawing/2014/main" id="{B0C51881-479F-4BAA-A02D-5AF71C5B2C54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609602" y="6265304"/>
            <a:ext cx="936487" cy="365125"/>
          </a:xfrm>
        </p:spPr>
        <p:txBody>
          <a:bodyPr/>
          <a:lstStyle/>
          <a:p>
            <a:fld id="{193B690C-BBC0-AB42-87A5-D18F9DC3105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001E35F1-DEF1-46EB-9DD7-61F20F3303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691672" y="6265304"/>
            <a:ext cx="17662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12-11-2019 v1.1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08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 sz="1400"/>
            </a:lvl1pPr>
          </a:lstStyle>
          <a:p>
            <a:r>
              <a:rPr lang="en-US"/>
              <a:t>12-11-2019 v1.1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dirty="0"/>
              <a:t>NJ AARP Tax-Aide TY2019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93B690C-BBC0-AB42-87A5-D18F9DC310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373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 -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12-11-2019 v1.1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NJ AARP Tax-Aide TY2019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B690C-BBC0-AB42-87A5-D18F9DC3105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1282700" y="1754188"/>
            <a:ext cx="4663440" cy="40227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6396039" y="1754188"/>
            <a:ext cx="4663440" cy="40227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4067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600">
          <p15:clr>
            <a:srgbClr val="FBAE40"/>
          </p15:clr>
        </p15:guide>
        <p15:guide id="3" pos="5208">
          <p15:clr>
            <a:srgbClr val="FBAE40"/>
          </p15:clr>
        </p15:guide>
        <p15:guide id="4" orient="horz" pos="828">
          <p15:clr>
            <a:srgbClr val="FBAE40"/>
          </p15:clr>
        </p15:guide>
        <p15:guide id="5" pos="800">
          <p15:clr>
            <a:srgbClr val="FBAE40"/>
          </p15:clr>
        </p15:guide>
        <p15:guide id="6" pos="694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 -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0000" y="1535113"/>
            <a:ext cx="4663440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733" b="1"/>
            </a:lvl1pPr>
            <a:lvl2pPr marL="609570" indent="0">
              <a:buNone/>
              <a:defRPr sz="2667" b="1"/>
            </a:lvl2pPr>
            <a:lvl3pPr marL="1219140" indent="0">
              <a:buNone/>
              <a:defRPr sz="2400" b="1"/>
            </a:lvl3pPr>
            <a:lvl4pPr marL="1828709" indent="0">
              <a:buNone/>
              <a:defRPr sz="2133" b="1"/>
            </a:lvl4pPr>
            <a:lvl5pPr marL="2438278" indent="0">
              <a:buNone/>
              <a:defRPr sz="2133" b="1"/>
            </a:lvl5pPr>
            <a:lvl6pPr marL="3047848" indent="0">
              <a:buNone/>
              <a:defRPr sz="2133" b="1"/>
            </a:lvl6pPr>
            <a:lvl7pPr marL="3657418" indent="0">
              <a:buNone/>
              <a:defRPr sz="2133" b="1"/>
            </a:lvl7pPr>
            <a:lvl8pPr marL="4266987" indent="0">
              <a:buNone/>
              <a:defRPr sz="2133" b="1"/>
            </a:lvl8pPr>
            <a:lvl9pPr marL="4876557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8616" y="1535113"/>
            <a:ext cx="4663440" cy="6397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3733" b="1"/>
            </a:lvl1pPr>
            <a:lvl2pPr marL="609570" indent="0">
              <a:buNone/>
              <a:defRPr sz="2667" b="1"/>
            </a:lvl2pPr>
            <a:lvl3pPr marL="1219140" indent="0">
              <a:buNone/>
              <a:defRPr sz="2400" b="1"/>
            </a:lvl3pPr>
            <a:lvl4pPr marL="1828709" indent="0">
              <a:buNone/>
              <a:defRPr sz="2133" b="1"/>
            </a:lvl4pPr>
            <a:lvl5pPr marL="2438278" indent="0">
              <a:buNone/>
              <a:defRPr sz="2133" b="1"/>
            </a:lvl5pPr>
            <a:lvl6pPr marL="3047848" indent="0">
              <a:buNone/>
              <a:defRPr sz="2133" b="1"/>
            </a:lvl6pPr>
            <a:lvl7pPr marL="3657418" indent="0">
              <a:buNone/>
              <a:defRPr sz="2133" b="1"/>
            </a:lvl7pPr>
            <a:lvl8pPr marL="4266987" indent="0">
              <a:buNone/>
              <a:defRPr sz="2133" b="1"/>
            </a:lvl8pPr>
            <a:lvl9pPr marL="4876557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12-11-2019 v1.1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NJ AARP Tax-Aide TY2019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B690C-BBC0-AB42-87A5-D18F9DC3105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70001" y="2174875"/>
            <a:ext cx="4664075" cy="3779839"/>
          </a:xfrm>
        </p:spPr>
        <p:txBody>
          <a:bodyPr>
            <a:normAutofit/>
          </a:bodyPr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6408616" y="2174875"/>
            <a:ext cx="4663440" cy="3779839"/>
          </a:xfrm>
        </p:spPr>
        <p:txBody>
          <a:bodyPr>
            <a:normAutofit/>
          </a:bodyPr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88033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12-11-2019 v1.1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NJ AARP Tax-Aide TY2019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B690C-BBC0-AB42-87A5-D18F9DC3105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-2467"/>
            <a:ext cx="12192000" cy="1182568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7" name="Rectangle 6"/>
          <p:cNvSpPr/>
          <p:nvPr userDrawn="1"/>
        </p:nvSpPr>
        <p:spPr>
          <a:xfrm>
            <a:off x="410164" y="431029"/>
            <a:ext cx="315576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587178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600">
          <p15:clr>
            <a:srgbClr val="FBAE40"/>
          </p15:clr>
        </p15:guide>
        <p15:guide id="3" pos="5208">
          <p15:clr>
            <a:srgbClr val="FBAE40"/>
          </p15:clr>
        </p15:guide>
        <p15:guide id="4" orient="horz" pos="828">
          <p15:clr>
            <a:srgbClr val="FBAE40"/>
          </p15:clr>
        </p15:guide>
        <p15:guide id="5" pos="800">
          <p15:clr>
            <a:srgbClr val="FBAE40"/>
          </p15:clr>
        </p15:guide>
        <p15:guide id="6" pos="6944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12-11-2019 v1.1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NJ AARP Tax-Aide TY2019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B690C-BBC0-AB42-87A5-D18F9DC3105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-17670"/>
            <a:ext cx="12192000" cy="12280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0" y="-17670"/>
            <a:ext cx="12192000" cy="12280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70121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35082" y="6265304"/>
            <a:ext cx="17662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12-11-2019 v1.1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6488" y="6265304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NJ AARP Tax-Aide TY2019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9602" y="6265304"/>
            <a:ext cx="9364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3B690C-BBC0-AB42-87A5-D18F9DC3105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idx="1"/>
          </p:nvPr>
        </p:nvSpPr>
        <p:spPr>
          <a:xfrm>
            <a:off x="1278833" y="1761433"/>
            <a:ext cx="9753600" cy="4023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-9265"/>
            <a:ext cx="12192000" cy="1219200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2" y="28835"/>
            <a:ext cx="975139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10164" y="431029"/>
            <a:ext cx="315576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12" name="Rectangle 11"/>
          <p:cNvSpPr/>
          <p:nvPr/>
        </p:nvSpPr>
        <p:spPr>
          <a:xfrm>
            <a:off x="410164" y="431029"/>
            <a:ext cx="315576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96159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hdr="0"/>
  <p:txStyles>
    <p:titleStyle>
      <a:lvl1pPr algn="l" defTabSz="609570" rtl="0" eaLnBrk="1" latinLnBrk="0" hangingPunct="1">
        <a:spcBef>
          <a:spcPct val="0"/>
        </a:spcBef>
        <a:buNone/>
        <a:defRPr sz="5333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609570" rtl="0" eaLnBrk="1" latinLnBrk="0" hangingPunct="1">
        <a:spcBef>
          <a:spcPts val="2400"/>
        </a:spcBef>
        <a:buClr>
          <a:schemeClr val="bg1"/>
        </a:buClr>
        <a:buFont typeface="Arial"/>
        <a:buNone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1068891" indent="-450839" algn="l" defTabSz="609570" rtl="0" eaLnBrk="1" latinLnBrk="0" hangingPunct="1">
        <a:spcBef>
          <a:spcPts val="1200"/>
        </a:spcBef>
        <a:buClr>
          <a:srgbClr val="CF2124"/>
        </a:buClr>
        <a:buSzPct val="110000"/>
        <a:buFont typeface="Wingdings" panose="05000000000000000000" pitchFamily="2" charset="2"/>
        <a:buChar char="§"/>
        <a:tabLst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909186" indent="-380990" algn="l" defTabSz="609570" rtl="0" eaLnBrk="1" latinLnBrk="0" hangingPunct="1">
        <a:spcBef>
          <a:spcPts val="800"/>
        </a:spcBef>
        <a:buClr>
          <a:srgbClr val="55493F"/>
        </a:buClr>
        <a:buSzPct val="110000"/>
        <a:buFont typeface="Arial"/>
        <a:buChar char="•"/>
        <a:tabLst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493" indent="-304784" algn="l" defTabSz="609570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062" indent="-304784" algn="l" defTabSz="609570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632" indent="-304784" algn="l" defTabSz="609570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202" indent="-304784" algn="l" defTabSz="609570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2" indent="-304784" algn="l" defTabSz="609570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341" indent="-304784" algn="l" defTabSz="609570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70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40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09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278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848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418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987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557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4" pos="800">
          <p15:clr>
            <a:srgbClr val="F26B43"/>
          </p15:clr>
        </p15:guide>
        <p15:guide id="5" orient="horz" pos="1344">
          <p15:clr>
            <a:srgbClr val="F26B43"/>
          </p15:clr>
        </p15:guide>
        <p15:guide id="6" pos="512">
          <p15:clr>
            <a:srgbClr val="F26B43"/>
          </p15:clr>
        </p15:guide>
        <p15:guide id="7" orient="horz" pos="1056">
          <p15:clr>
            <a:srgbClr val="F26B43"/>
          </p15:clr>
        </p15:guide>
        <p15:guide id="10" orient="horz" pos="828">
          <p15:clr>
            <a:srgbClr val="F26B43"/>
          </p15:clr>
        </p15:guide>
        <p15:guide id="11" pos="60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pps.irs.gov/app/picklist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7845" y="1346737"/>
            <a:ext cx="6793947" cy="2863857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sz="5900" b="1" dirty="0">
                <a:cs typeface="Calibri" panose="020F0502020204030204" pitchFamily="34" charset="0"/>
              </a:rPr>
              <a:t>What’s New for 2019 Tax Season</a:t>
            </a:r>
            <a:br>
              <a:rPr lang="en-US" sz="5900" b="1" dirty="0">
                <a:cs typeface="Calibri" panose="020F0502020204030204" pitchFamily="34" charset="0"/>
              </a:rPr>
            </a:br>
            <a:br>
              <a:rPr lang="en-US" sz="5900" b="1" dirty="0">
                <a:cs typeface="Calibri" panose="020F0502020204030204" pitchFamily="34" charset="0"/>
              </a:rPr>
            </a:br>
            <a:endParaRPr lang="en-US" sz="4000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ACCEF6-2CF7-4BF1-BCCF-5F6D3531DF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67203" y="6234311"/>
            <a:ext cx="1919106" cy="365125"/>
          </a:xfrm>
        </p:spPr>
        <p:txBody>
          <a:bodyPr/>
          <a:lstStyle/>
          <a:p>
            <a:r>
              <a:rPr lang="en-US"/>
              <a:t>12-11-2019 v1.1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E5EE39-7B3B-41D2-845E-09AEDD71E95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dirty="0"/>
              <a:t>NJ AARP Tax-Aide TY2019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2EFED1-8E4A-4C55-BC3F-CD2E1DC23B0A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93B690C-BBC0-AB42-87A5-D18F9DC3105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9878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>
          <a:xfrm>
            <a:off x="3476488" y="6265304"/>
            <a:ext cx="3860800" cy="365125"/>
          </a:xfrm>
        </p:spPr>
        <p:txBody>
          <a:bodyPr/>
          <a:lstStyle/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NJ AARP Tax-Aide TY2019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>
          <a:xfrm>
            <a:off x="609602" y="6265304"/>
            <a:ext cx="936487" cy="365125"/>
          </a:xfrm>
        </p:spPr>
        <p:txBody>
          <a:bodyPr/>
          <a:lstStyle/>
          <a:p>
            <a:pPr marL="0" marR="0" lvl="0" indent="0" algn="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3B690C-BBC0-AB42-87A5-D18F9DC3105A}" type="slidenum">
              <a:rPr kumimoji="0" lang="en-US" sz="1867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867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874059" y="1389412"/>
            <a:ext cx="10838329" cy="4648317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Alimony received under post-2018 divorce agreements is no longer reported as income; alimony paid is no longer deducted as adjustment</a:t>
            </a:r>
          </a:p>
          <a:p>
            <a:pPr lvl="1"/>
            <a:r>
              <a:rPr lang="en-US" dirty="0"/>
              <a:t>Pre-2019 divorce agreements follow old rules – alimony received is income; alimony paid is an adjustment</a:t>
            </a:r>
          </a:p>
          <a:p>
            <a:pPr lvl="1"/>
            <a:r>
              <a:rPr lang="en-US" dirty="0"/>
              <a:t>Older divorce pacts modified in 2019 or later can specify to follow new rules if both parties concur </a:t>
            </a:r>
          </a:p>
          <a:p>
            <a:pPr lvl="1"/>
            <a:r>
              <a:rPr lang="en-US" dirty="0"/>
              <a:t>NJ will continue to follow alimony rules for pre-2019 divorces</a:t>
            </a:r>
          </a:p>
          <a:p>
            <a:pPr lvl="2"/>
            <a:r>
              <a:rPr lang="en-US" dirty="0"/>
              <a:t>Do not yet know how TaxSlayer will handle this difference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102428" y="28835"/>
            <a:ext cx="9751391" cy="1143000"/>
          </a:xfrm>
        </p:spPr>
        <p:txBody>
          <a:bodyPr>
            <a:normAutofit/>
          </a:bodyPr>
          <a:lstStyle/>
          <a:p>
            <a:r>
              <a:rPr lang="en-US" sz="5330" dirty="0"/>
              <a:t>Federal Tax Law Changes             </a:t>
            </a:r>
            <a:r>
              <a:rPr lang="en-US" sz="1800" dirty="0"/>
              <a:t>cont’d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0D61AA-AA2F-4A94-B9AC-A99BC7600201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/>
              <a:t>12-11-2019 v1.1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8671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>
          <a:xfrm>
            <a:off x="3476488" y="6265304"/>
            <a:ext cx="3860800" cy="365125"/>
          </a:xfrm>
        </p:spPr>
        <p:txBody>
          <a:bodyPr/>
          <a:lstStyle/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NJ AARP Tax-Aide TY2019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>
          <a:xfrm>
            <a:off x="609602" y="6265304"/>
            <a:ext cx="936487" cy="365125"/>
          </a:xfrm>
        </p:spPr>
        <p:txBody>
          <a:bodyPr/>
          <a:lstStyle/>
          <a:p>
            <a:pPr marL="0" marR="0" lvl="0" indent="0" algn="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3B690C-BBC0-AB42-87A5-D18F9DC3105A}" type="slidenum">
              <a:rPr kumimoji="0" lang="en-US" sz="1867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867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102428" y="1389412"/>
            <a:ext cx="10307100" cy="4711137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Deductions for medical expenses</a:t>
            </a:r>
          </a:p>
          <a:p>
            <a:pPr lvl="1"/>
            <a:r>
              <a:rPr lang="en-US" dirty="0"/>
              <a:t>Thresholds for deducting medical expenses on Sch A rises to 10% of AGI</a:t>
            </a:r>
          </a:p>
          <a:p>
            <a:pPr lvl="2"/>
            <a:r>
              <a:rPr lang="en-US" dirty="0"/>
              <a:t>10% also applies to Early Withdrawal exception for medical expenses on Form 5329</a:t>
            </a:r>
          </a:p>
          <a:p>
            <a:pPr lvl="1"/>
            <a:r>
              <a:rPr lang="en-US" dirty="0"/>
              <a:t>Limits on deducting long-term-care premiums are higher</a:t>
            </a:r>
          </a:p>
          <a:p>
            <a:pPr lvl="1"/>
            <a:r>
              <a:rPr lang="en-US" dirty="0"/>
              <a:t>Annual cap on deductible HSA contributions rises to $3,500 (+$50) for self-only coverage/$7,000 (up $100) for family coverage </a:t>
            </a:r>
          </a:p>
          <a:p>
            <a:pPr lvl="1"/>
            <a:endParaRPr lang="en-US" dirty="0"/>
          </a:p>
          <a:p>
            <a:pPr lvl="3"/>
            <a:endParaRPr lang="en-US" dirty="0"/>
          </a:p>
          <a:p>
            <a:pPr lvl="3"/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102428" y="28835"/>
            <a:ext cx="9751391" cy="1143000"/>
          </a:xfrm>
        </p:spPr>
        <p:txBody>
          <a:bodyPr>
            <a:normAutofit/>
          </a:bodyPr>
          <a:lstStyle/>
          <a:p>
            <a:r>
              <a:rPr lang="en-US" sz="5330" dirty="0"/>
              <a:t>Federal Tax Law Changes             </a:t>
            </a:r>
            <a:r>
              <a:rPr lang="en-US" sz="1800" dirty="0"/>
              <a:t>cont’d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EB0D85-D5DC-46C6-B6F6-9FBEB379943E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/>
              <a:t>12-11-2019 v1.1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2141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>
          <a:xfrm>
            <a:off x="3476488" y="6265304"/>
            <a:ext cx="3860800" cy="365125"/>
          </a:xfrm>
        </p:spPr>
        <p:txBody>
          <a:bodyPr/>
          <a:lstStyle/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NJ AARP Tax-Aide TY2019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>
          <a:xfrm>
            <a:off x="609602" y="6265304"/>
            <a:ext cx="936487" cy="365125"/>
          </a:xfrm>
        </p:spPr>
        <p:txBody>
          <a:bodyPr/>
          <a:lstStyle/>
          <a:p>
            <a:pPr marL="0" marR="0" lvl="0" indent="0" algn="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3B690C-BBC0-AB42-87A5-D18F9DC3105A}" type="slidenum">
              <a:rPr kumimoji="0" lang="en-US" sz="1867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867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102428" y="1389412"/>
            <a:ext cx="10307100" cy="4711137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ACA changes</a:t>
            </a:r>
          </a:p>
          <a:p>
            <a:pPr lvl="1"/>
            <a:r>
              <a:rPr lang="en-US" dirty="0"/>
              <a:t>Shared Responsibility Payment (SRP) reduced to $0 if no health insurance</a:t>
            </a:r>
          </a:p>
          <a:p>
            <a:pPr lvl="2"/>
            <a:r>
              <a:rPr lang="en-US" dirty="0"/>
              <a:t>No need for exemptions, so Form 8965 goes away</a:t>
            </a:r>
          </a:p>
          <a:p>
            <a:pPr lvl="1"/>
            <a:r>
              <a:rPr lang="en-US" dirty="0"/>
              <a:t>Income limits to qualify for Premium Tax Credit (PTC) go up</a:t>
            </a:r>
          </a:p>
          <a:p>
            <a:r>
              <a:rPr lang="en-US" dirty="0"/>
              <a:t>Standard mileage rates</a:t>
            </a:r>
          </a:p>
          <a:p>
            <a:pPr lvl="1"/>
            <a:r>
              <a:rPr lang="en-US" dirty="0"/>
              <a:t>Business miles – 58 cents per mile (+$.035)</a:t>
            </a:r>
          </a:p>
          <a:p>
            <a:pPr lvl="1"/>
            <a:r>
              <a:rPr lang="en-US" dirty="0"/>
              <a:t>Medical miles – 20 cents per mile (+$.02)</a:t>
            </a:r>
          </a:p>
          <a:p>
            <a:pPr lvl="1"/>
            <a:r>
              <a:rPr lang="en-US" dirty="0"/>
              <a:t>Charitable miles – 14 cents per mile (no change)</a:t>
            </a:r>
          </a:p>
          <a:p>
            <a:pPr lvl="1"/>
            <a:endParaRPr lang="en-US" dirty="0"/>
          </a:p>
          <a:p>
            <a:endParaRPr lang="en-US" dirty="0"/>
          </a:p>
          <a:p>
            <a:pPr lvl="3"/>
            <a:endParaRPr lang="en-US" dirty="0"/>
          </a:p>
          <a:p>
            <a:pPr marL="1828709" lvl="3" indent="0">
              <a:buNone/>
            </a:pP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102428" y="28835"/>
            <a:ext cx="9751391" cy="1143000"/>
          </a:xfrm>
        </p:spPr>
        <p:txBody>
          <a:bodyPr>
            <a:normAutofit/>
          </a:bodyPr>
          <a:lstStyle/>
          <a:p>
            <a:r>
              <a:rPr lang="en-US" sz="5330" dirty="0"/>
              <a:t>Federal Tax Law Changes             </a:t>
            </a:r>
            <a:r>
              <a:rPr lang="en-US" sz="1800" dirty="0"/>
              <a:t>cont’d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537044C-2B59-4199-BCF7-1C593AFE8D67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/>
              <a:t>12-11-2019 v1.1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8776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>
          <a:xfrm>
            <a:off x="3476488" y="6265304"/>
            <a:ext cx="3860800" cy="365125"/>
          </a:xfrm>
        </p:spPr>
        <p:txBody>
          <a:bodyPr/>
          <a:lstStyle/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NJ AARP Tax-Aide TY2019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>
          <a:xfrm>
            <a:off x="609602" y="6265304"/>
            <a:ext cx="936487" cy="365125"/>
          </a:xfrm>
        </p:spPr>
        <p:txBody>
          <a:bodyPr/>
          <a:lstStyle/>
          <a:p>
            <a:pPr marL="0" marR="0" lvl="0" indent="0" algn="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3B690C-BBC0-AB42-87A5-D18F9DC3105A}" type="slidenum">
              <a:rPr kumimoji="0" lang="en-US" sz="1867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867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874059" y="1389412"/>
            <a:ext cx="10838329" cy="478592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Gross income limitation to claim a Qualifying Relative increases to $4,200 (+$50)</a:t>
            </a:r>
          </a:p>
          <a:p>
            <a:r>
              <a:rPr lang="en-US" dirty="0"/>
              <a:t>Maximum 401(k)/403(b)/457 plan contributions rise to $19,000 (+$500)</a:t>
            </a:r>
          </a:p>
          <a:p>
            <a:pPr lvl="1"/>
            <a:r>
              <a:rPr lang="en-US" dirty="0"/>
              <a:t>$6,000 extra for 50 or older</a:t>
            </a:r>
          </a:p>
          <a:p>
            <a:r>
              <a:rPr lang="en-US" dirty="0"/>
              <a:t>Maximum traditional/Roth IRA contributions rise to $6,000 (+ $500)</a:t>
            </a:r>
          </a:p>
          <a:p>
            <a:pPr lvl="1"/>
            <a:r>
              <a:rPr lang="en-US" dirty="0"/>
              <a:t>$1,000 extra for 50 or older</a:t>
            </a:r>
          </a:p>
          <a:p>
            <a:r>
              <a:rPr lang="en-US" dirty="0"/>
              <a:t>Phase out and threshold limits increased </a:t>
            </a:r>
          </a:p>
          <a:p>
            <a:pPr lvl="1"/>
            <a:r>
              <a:rPr lang="en-US" dirty="0"/>
              <a:t>Retirement Savings Credit, Lifetime Learning Credit, Student Loan Interest Deduction increased</a:t>
            </a:r>
          </a:p>
          <a:p>
            <a:pPr lvl="1"/>
            <a:r>
              <a:rPr lang="en-US" dirty="0"/>
              <a:t>American Opportunity Credit phase out limits remain the same as 2018</a:t>
            </a:r>
          </a:p>
          <a:p>
            <a:pPr lvl="3"/>
            <a:endParaRPr lang="en-US" dirty="0"/>
          </a:p>
          <a:p>
            <a:pPr marL="1828709" lvl="3" indent="0">
              <a:buNone/>
            </a:pP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102428" y="28835"/>
            <a:ext cx="9751391" cy="1143000"/>
          </a:xfrm>
        </p:spPr>
        <p:txBody>
          <a:bodyPr>
            <a:normAutofit/>
          </a:bodyPr>
          <a:lstStyle/>
          <a:p>
            <a:r>
              <a:rPr lang="en-US" sz="5330" dirty="0"/>
              <a:t>Federal Tax Law Changes             </a:t>
            </a:r>
            <a:r>
              <a:rPr lang="en-US" sz="1800" dirty="0"/>
              <a:t>cont’d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CFCF2E-3235-4D1E-ABA7-2FFC4567EE5E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/>
              <a:t>12-11-2019 v1.1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1106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>
          <a:xfrm>
            <a:off x="3476488" y="6265304"/>
            <a:ext cx="3860800" cy="365125"/>
          </a:xfrm>
        </p:spPr>
        <p:txBody>
          <a:bodyPr/>
          <a:lstStyle/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NJ AARP Tax-Aide TY2019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>
          <a:xfrm>
            <a:off x="609602" y="6265304"/>
            <a:ext cx="936487" cy="365125"/>
          </a:xfrm>
        </p:spPr>
        <p:txBody>
          <a:bodyPr/>
          <a:lstStyle/>
          <a:p>
            <a:pPr marL="0" marR="0" lvl="0" indent="0" algn="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3B690C-BBC0-AB42-87A5-D18F9DC3105A}" type="slidenum">
              <a:rPr kumimoji="0" lang="en-US" sz="1867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867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874059" y="1389412"/>
            <a:ext cx="10838329" cy="4648317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EIC amounts increase</a:t>
            </a:r>
          </a:p>
          <a:p>
            <a:pPr lvl="1"/>
            <a:r>
              <a:rPr lang="en-US" dirty="0"/>
              <a:t>Maximum Earned Income Credit (EIC) increases to $6,557 (+ $126)</a:t>
            </a:r>
          </a:p>
          <a:p>
            <a:pPr lvl="1"/>
            <a:r>
              <a:rPr lang="en-US" dirty="0"/>
              <a:t>Eligibility income limits increase</a:t>
            </a:r>
          </a:p>
          <a:p>
            <a:pPr lvl="1"/>
            <a:r>
              <a:rPr lang="en-US" dirty="0"/>
              <a:t>Investment income cannot be more than $3,600 (+$100)</a:t>
            </a:r>
          </a:p>
          <a:p>
            <a:r>
              <a:rPr lang="en-US" dirty="0"/>
              <a:t>ITINs expire – must take action to renew</a:t>
            </a:r>
          </a:p>
          <a:p>
            <a:pPr lvl="1"/>
            <a:r>
              <a:rPr lang="en-US" dirty="0"/>
              <a:t>ITINs not used in the last 3 consecutive tax years</a:t>
            </a:r>
          </a:p>
          <a:p>
            <a:pPr lvl="1"/>
            <a:r>
              <a:rPr lang="en-US" dirty="0"/>
              <a:t>ITINS with middle digits of 83, 84, 85, 86, 87</a:t>
            </a:r>
          </a:p>
          <a:p>
            <a:r>
              <a:rPr lang="en-US" dirty="0"/>
              <a:t>Consent forms in Intake/Interview booklet only signed if approval granted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3"/>
            <a:endParaRPr lang="en-US" dirty="0"/>
          </a:p>
          <a:p>
            <a:pPr marL="1828709" lvl="3" indent="0">
              <a:buNone/>
            </a:pP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102428" y="28835"/>
            <a:ext cx="9751391" cy="1143000"/>
          </a:xfrm>
        </p:spPr>
        <p:txBody>
          <a:bodyPr>
            <a:normAutofit/>
          </a:bodyPr>
          <a:lstStyle/>
          <a:p>
            <a:r>
              <a:rPr lang="en-US" sz="5330" dirty="0"/>
              <a:t>Federal Tax Law Changes             </a:t>
            </a:r>
            <a:r>
              <a:rPr lang="en-US" sz="1800" dirty="0"/>
              <a:t>cont’d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B7DBC0-6DB5-4100-AF15-3BA647C8AE1B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/>
              <a:t>12-11-2019 v1.1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6833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>
          <a:xfrm>
            <a:off x="3476488" y="6265304"/>
            <a:ext cx="3860800" cy="365125"/>
          </a:xfrm>
        </p:spPr>
        <p:txBody>
          <a:bodyPr/>
          <a:lstStyle/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NJ AARP Tax-Aide TY2019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>
          <a:xfrm>
            <a:off x="609602" y="6265304"/>
            <a:ext cx="936487" cy="365125"/>
          </a:xfrm>
        </p:spPr>
        <p:txBody>
          <a:bodyPr/>
          <a:lstStyle/>
          <a:p>
            <a:pPr marL="0" marR="0" lvl="0" indent="0" algn="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3B690C-BBC0-AB42-87A5-D18F9DC3105A}" type="slidenum">
              <a:rPr kumimoji="0" lang="en-US" sz="1867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867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102427" y="1389412"/>
            <a:ext cx="10341019" cy="4711137"/>
          </a:xfrm>
        </p:spPr>
        <p:txBody>
          <a:bodyPr>
            <a:normAutofit fontScale="85000" lnSpcReduction="20000"/>
          </a:bodyPr>
          <a:lstStyle/>
          <a:p>
            <a:pPr indent="-304784"/>
            <a:r>
              <a:rPr lang="en-US" dirty="0"/>
              <a:t>How to handle NJ income tax refunds or property tax recoveries if Sch A state taxes were limited by $10,000 cap in year deducted</a:t>
            </a:r>
          </a:p>
          <a:p>
            <a:pPr marL="457200" lvl="1" indent="-457200">
              <a:buFont typeface="+mj-lt"/>
              <a:buAutoNum type="arabicPeriod"/>
            </a:pPr>
            <a:r>
              <a:rPr lang="en-US" dirty="0"/>
              <a:t>Determine amount of itemized deductions that taxpayer (TP) would have deducted in prior year had TP paid only proper amount of tax </a:t>
            </a:r>
          </a:p>
          <a:p>
            <a:pPr marL="457200" lvl="1" indent="-457200">
              <a:buFont typeface="+mj-lt"/>
              <a:buAutoNum type="arabicPeriod"/>
            </a:pPr>
            <a:r>
              <a:rPr lang="en-US" dirty="0"/>
              <a:t>Compare to total itemized deductions actually taken or standard deduction that could have been taken</a:t>
            </a:r>
          </a:p>
          <a:p>
            <a:pPr marL="457200" lvl="1" indent="-457200">
              <a:buFont typeface="+mj-lt"/>
              <a:buAutoNum type="arabicPeriod"/>
            </a:pPr>
            <a:r>
              <a:rPr lang="en-US" dirty="0"/>
              <a:t>Include difference as Other Income on current year return if taxpayer received a tax benefit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102428" y="28835"/>
            <a:ext cx="9751391" cy="1143000"/>
          </a:xfrm>
        </p:spPr>
        <p:txBody>
          <a:bodyPr>
            <a:normAutofit/>
          </a:bodyPr>
          <a:lstStyle/>
          <a:p>
            <a:r>
              <a:rPr lang="en-US" sz="5330" dirty="0"/>
              <a:t>Federal Tax Law Changes             </a:t>
            </a:r>
            <a:r>
              <a:rPr lang="en-US" sz="1800" dirty="0"/>
              <a:t>cont’d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07A8EB-5DE2-4E98-8652-ACB742A5668B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/>
              <a:t>12-11-2019 v1.1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3466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>
          <a:xfrm>
            <a:off x="3476488" y="6265304"/>
            <a:ext cx="3860800" cy="365125"/>
          </a:xfrm>
        </p:spPr>
        <p:txBody>
          <a:bodyPr/>
          <a:lstStyle/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NJ AARP Tax-Aide TY2019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>
          <a:xfrm>
            <a:off x="609602" y="6265304"/>
            <a:ext cx="936487" cy="365125"/>
          </a:xfrm>
        </p:spPr>
        <p:txBody>
          <a:bodyPr/>
          <a:lstStyle/>
          <a:p>
            <a:pPr marL="0" marR="0" lvl="0" indent="0" algn="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3B690C-BBC0-AB42-87A5-D18F9DC3105A}" type="slidenum">
              <a:rPr kumimoji="0" lang="en-US" sz="1867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867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102427" y="1283110"/>
            <a:ext cx="10341019" cy="4982194"/>
          </a:xfrm>
        </p:spPr>
        <p:txBody>
          <a:bodyPr>
            <a:normAutofit fontScale="32500" lnSpcReduction="20000"/>
          </a:bodyPr>
          <a:lstStyle/>
          <a:p>
            <a:pPr indent="-304784"/>
            <a:r>
              <a:rPr lang="en-US" sz="4300" b="1" u="sng" dirty="0"/>
              <a:t>Situation #1</a:t>
            </a:r>
            <a:r>
              <a:rPr lang="en-US" sz="4300" b="1" dirty="0"/>
              <a:t>:</a:t>
            </a:r>
          </a:p>
          <a:p>
            <a:pPr lvl="1"/>
            <a:r>
              <a:rPr lang="en-US" sz="4300" b="1" dirty="0"/>
              <a:t>2018 NJ income taxes                                               $4,000 </a:t>
            </a:r>
          </a:p>
          <a:p>
            <a:pPr lvl="1"/>
            <a:r>
              <a:rPr lang="en-US" sz="4300" b="1" dirty="0"/>
              <a:t>2018 Property taxes                                                  </a:t>
            </a:r>
            <a:r>
              <a:rPr lang="en-US" sz="4300" b="1" u="sng" dirty="0"/>
              <a:t>$5,000 </a:t>
            </a:r>
          </a:p>
          <a:p>
            <a:pPr lvl="1"/>
            <a:r>
              <a:rPr lang="en-US" sz="4300" b="1" dirty="0"/>
              <a:t>2018 Total state taxes claimed                                                                                 $9,000</a:t>
            </a:r>
          </a:p>
          <a:p>
            <a:pPr lvl="1"/>
            <a:r>
              <a:rPr lang="en-US" sz="4300" b="1" dirty="0"/>
              <a:t>2018 Other itemized deductions                                                                             </a:t>
            </a:r>
            <a:r>
              <a:rPr lang="en-US" sz="4300" b="1" u="sng" dirty="0"/>
              <a:t>$5,000</a:t>
            </a:r>
          </a:p>
          <a:p>
            <a:pPr lvl="1"/>
            <a:r>
              <a:rPr lang="en-US" sz="4300" b="1" dirty="0"/>
              <a:t>2018 Total itemized deductions                                                                                                                               </a:t>
            </a:r>
            <a:r>
              <a:rPr lang="en-US" sz="4300" b="1" dirty="0">
                <a:solidFill>
                  <a:srgbClr val="FF0000"/>
                </a:solidFill>
              </a:rPr>
              <a:t>$14,000</a:t>
            </a:r>
          </a:p>
          <a:p>
            <a:pPr lvl="1"/>
            <a:r>
              <a:rPr lang="en-US" sz="4300" b="1" dirty="0"/>
              <a:t>2019 Property tax reimbursement (for 2018 taxes paid)  $1,500   </a:t>
            </a:r>
          </a:p>
          <a:p>
            <a:r>
              <a:rPr lang="en-US" sz="4300" b="1" dirty="0"/>
              <a:t>Proper amount of NJ property taxes for 2018                              </a:t>
            </a:r>
            <a:r>
              <a:rPr lang="en-US" sz="4300" b="1" u="sng" dirty="0"/>
              <a:t>$3,500</a:t>
            </a:r>
          </a:p>
          <a:p>
            <a:r>
              <a:rPr lang="en-US" sz="4300" b="1" dirty="0"/>
              <a:t>Total amount of state taxes with proper NJ property taxes                                                         $7,500</a:t>
            </a:r>
          </a:p>
          <a:p>
            <a:r>
              <a:rPr lang="en-US" sz="4300" b="1" dirty="0"/>
              <a:t>Total itemized deductions with proper NJ property taxes                                                                                                           </a:t>
            </a:r>
            <a:r>
              <a:rPr lang="en-US" sz="4300" b="1" u="sng" dirty="0">
                <a:solidFill>
                  <a:srgbClr val="FF0000"/>
                </a:solidFill>
              </a:rPr>
              <a:t>$12,500</a:t>
            </a:r>
          </a:p>
          <a:p>
            <a:r>
              <a:rPr lang="en-US" sz="4300" b="1" dirty="0"/>
              <a:t>Tax benefit from overpayment of NJ property taxes                                                                                                                       </a:t>
            </a:r>
            <a:r>
              <a:rPr lang="en-US" sz="4300" b="1" dirty="0">
                <a:solidFill>
                  <a:srgbClr val="FF0000"/>
                </a:solidFill>
              </a:rPr>
              <a:t>$1,500</a:t>
            </a:r>
          </a:p>
          <a:p>
            <a:r>
              <a:rPr lang="en-US" sz="4300" b="1" dirty="0">
                <a:solidFill>
                  <a:srgbClr val="FF0000"/>
                </a:solidFill>
              </a:rPr>
              <a:t>ACTION TO TAKE IN 2019:           Declare $1,500 property tax reimbursement as “Other Income”</a:t>
            </a:r>
          </a:p>
          <a:p>
            <a:endParaRPr lang="en-US" dirty="0"/>
          </a:p>
          <a:p>
            <a:pPr marL="266716" indent="-571500">
              <a:buFontTx/>
              <a:buChar char="-"/>
            </a:pP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102428" y="28835"/>
            <a:ext cx="9751391" cy="1143000"/>
          </a:xfrm>
        </p:spPr>
        <p:txBody>
          <a:bodyPr>
            <a:normAutofit/>
          </a:bodyPr>
          <a:lstStyle/>
          <a:p>
            <a:r>
              <a:rPr lang="en-US" sz="5330" dirty="0"/>
              <a:t>Situation #1            </a:t>
            </a:r>
            <a:endParaRPr lang="en-US" sz="1800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1C7271-AF0D-4E98-B7BF-41B5CDC83829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/>
              <a:t>12-11-2019 v1.1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9112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>
          <a:xfrm>
            <a:off x="3476488" y="6265304"/>
            <a:ext cx="3860800" cy="365125"/>
          </a:xfrm>
        </p:spPr>
        <p:txBody>
          <a:bodyPr/>
          <a:lstStyle/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NJ AARP Tax-Aide TY2019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>
          <a:xfrm>
            <a:off x="609602" y="6265304"/>
            <a:ext cx="936487" cy="365125"/>
          </a:xfrm>
        </p:spPr>
        <p:txBody>
          <a:bodyPr/>
          <a:lstStyle/>
          <a:p>
            <a:pPr marL="0" marR="0" lvl="0" indent="0" algn="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3B690C-BBC0-AB42-87A5-D18F9DC3105A}" type="slidenum">
              <a:rPr kumimoji="0" lang="en-US" sz="1867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867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102427" y="1356852"/>
            <a:ext cx="10341019" cy="4908452"/>
          </a:xfrm>
        </p:spPr>
        <p:txBody>
          <a:bodyPr>
            <a:normAutofit fontScale="32500" lnSpcReduction="20000"/>
          </a:bodyPr>
          <a:lstStyle/>
          <a:p>
            <a:pPr indent="-304784"/>
            <a:r>
              <a:rPr lang="en-US" sz="4300" b="1" u="sng" dirty="0"/>
              <a:t>Situation #2</a:t>
            </a:r>
            <a:r>
              <a:rPr lang="en-US" sz="4300" b="1" dirty="0"/>
              <a:t>:</a:t>
            </a:r>
          </a:p>
          <a:p>
            <a:pPr lvl="1"/>
            <a:r>
              <a:rPr lang="en-US" sz="4300" b="1" dirty="0"/>
              <a:t>2018 NJ income taxes                                               $5,000 </a:t>
            </a:r>
          </a:p>
          <a:p>
            <a:pPr lvl="1"/>
            <a:r>
              <a:rPr lang="en-US" sz="4300" b="1" dirty="0"/>
              <a:t>2018 Property taxes                                                  </a:t>
            </a:r>
            <a:r>
              <a:rPr lang="en-US" sz="4300" b="1" u="sng" dirty="0"/>
              <a:t>$7,000 </a:t>
            </a:r>
          </a:p>
          <a:p>
            <a:pPr lvl="1"/>
            <a:r>
              <a:rPr lang="en-US" sz="4300" b="1" dirty="0"/>
              <a:t>2018 Total state taxes claimed (capped)                                                              $10,000</a:t>
            </a:r>
          </a:p>
          <a:p>
            <a:pPr lvl="1"/>
            <a:r>
              <a:rPr lang="en-US" sz="4300" b="1" dirty="0"/>
              <a:t>2018 Other itemized deductions                                                                             </a:t>
            </a:r>
            <a:r>
              <a:rPr lang="en-US" sz="4300" b="1" u="sng" dirty="0"/>
              <a:t>$5,000</a:t>
            </a:r>
          </a:p>
          <a:p>
            <a:pPr lvl="1"/>
            <a:r>
              <a:rPr lang="en-US" sz="4300" b="1" dirty="0"/>
              <a:t>2018 Total itemized deductions                                                                                                                            </a:t>
            </a:r>
            <a:r>
              <a:rPr lang="en-US" sz="4300" b="1" dirty="0">
                <a:solidFill>
                  <a:srgbClr val="FF0000"/>
                </a:solidFill>
              </a:rPr>
              <a:t>$15,000</a:t>
            </a:r>
          </a:p>
          <a:p>
            <a:pPr lvl="1"/>
            <a:r>
              <a:rPr lang="en-US" sz="4300" b="1" dirty="0"/>
              <a:t>2019 Property tax reimbursement (for 2018 taxes paid)  $750     </a:t>
            </a:r>
          </a:p>
          <a:p>
            <a:r>
              <a:rPr lang="en-US" sz="4300" b="1" dirty="0"/>
              <a:t>Proper amount of NJ property taxes for 2018                               </a:t>
            </a:r>
            <a:r>
              <a:rPr lang="en-US" sz="4300" b="1" u="sng" dirty="0"/>
              <a:t>$6,250</a:t>
            </a:r>
          </a:p>
          <a:p>
            <a:r>
              <a:rPr lang="en-US" sz="4300" b="1" dirty="0"/>
              <a:t>Total amount of state taxes with proper NJ property taxes (capped)                                       $10,000</a:t>
            </a:r>
          </a:p>
          <a:p>
            <a:r>
              <a:rPr lang="en-US" sz="4300" b="1" dirty="0"/>
              <a:t>Total itemized deductions with proper NJ property taxes                                                                                                         </a:t>
            </a:r>
            <a:r>
              <a:rPr lang="en-US" sz="4300" b="1" u="sng" dirty="0">
                <a:solidFill>
                  <a:srgbClr val="FF0000"/>
                </a:solidFill>
              </a:rPr>
              <a:t>$15,000</a:t>
            </a:r>
          </a:p>
          <a:p>
            <a:r>
              <a:rPr lang="en-US" sz="4300" b="1" dirty="0"/>
              <a:t>Tax benefit from overpayment of NJ property taxes                                                                                                                             </a:t>
            </a:r>
            <a:r>
              <a:rPr lang="en-US" sz="4300" b="1" dirty="0">
                <a:solidFill>
                  <a:srgbClr val="FF0000"/>
                </a:solidFill>
              </a:rPr>
              <a:t>$0</a:t>
            </a:r>
          </a:p>
          <a:p>
            <a:r>
              <a:rPr lang="en-US" sz="4300" b="1" dirty="0">
                <a:solidFill>
                  <a:srgbClr val="FF0000"/>
                </a:solidFill>
              </a:rPr>
              <a:t>ACTION TO TAKE IN 2019:               Nothing – Do not declare $750 property tax reimbursement 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102428" y="28835"/>
            <a:ext cx="9751391" cy="1143000"/>
          </a:xfrm>
        </p:spPr>
        <p:txBody>
          <a:bodyPr>
            <a:normAutofit/>
          </a:bodyPr>
          <a:lstStyle/>
          <a:p>
            <a:r>
              <a:rPr lang="en-US" sz="5330" dirty="0"/>
              <a:t>Situation #2            </a:t>
            </a:r>
            <a:endParaRPr lang="en-US" sz="1800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5C966E-CF4C-4F4F-AC0A-9219D181C1B0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/>
              <a:t>12-11-2019 v1.1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3710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>
          <a:xfrm>
            <a:off x="3476488" y="6265304"/>
            <a:ext cx="3860800" cy="365125"/>
          </a:xfrm>
        </p:spPr>
        <p:txBody>
          <a:bodyPr/>
          <a:lstStyle/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NJ AARP Tax-Aide TY2019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>
          <a:xfrm>
            <a:off x="609602" y="6265304"/>
            <a:ext cx="936487" cy="365125"/>
          </a:xfrm>
        </p:spPr>
        <p:txBody>
          <a:bodyPr/>
          <a:lstStyle/>
          <a:p>
            <a:pPr marL="0" marR="0" lvl="0" indent="0" algn="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3B690C-BBC0-AB42-87A5-D18F9DC3105A}" type="slidenum">
              <a:rPr kumimoji="0" lang="en-US" sz="1867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867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102427" y="1283110"/>
            <a:ext cx="10341019" cy="4982194"/>
          </a:xfrm>
        </p:spPr>
        <p:txBody>
          <a:bodyPr>
            <a:normAutofit fontScale="32500" lnSpcReduction="20000"/>
          </a:bodyPr>
          <a:lstStyle/>
          <a:p>
            <a:pPr indent="-304784"/>
            <a:r>
              <a:rPr lang="en-US" sz="4300" b="1" u="sng" dirty="0"/>
              <a:t>Situation #3</a:t>
            </a:r>
            <a:r>
              <a:rPr lang="en-US" sz="4300" b="1" dirty="0"/>
              <a:t>:</a:t>
            </a:r>
          </a:p>
          <a:p>
            <a:pPr lvl="1"/>
            <a:r>
              <a:rPr lang="en-US" sz="4300" b="1" dirty="0"/>
              <a:t>2018 NJ income taxes                                               $5,000 </a:t>
            </a:r>
          </a:p>
          <a:p>
            <a:pPr lvl="1"/>
            <a:r>
              <a:rPr lang="en-US" sz="4300" b="1" dirty="0"/>
              <a:t>2018 Property taxes                                                  </a:t>
            </a:r>
            <a:r>
              <a:rPr lang="en-US" sz="4300" b="1" u="sng" dirty="0"/>
              <a:t>$6,000 </a:t>
            </a:r>
          </a:p>
          <a:p>
            <a:pPr lvl="1"/>
            <a:r>
              <a:rPr lang="en-US" sz="4300" b="1" dirty="0"/>
              <a:t>2018 Total state taxes claimed (capped)                                                        $10,000</a:t>
            </a:r>
          </a:p>
          <a:p>
            <a:pPr lvl="1"/>
            <a:r>
              <a:rPr lang="en-US" sz="4300" b="1" dirty="0"/>
              <a:t>2018 Other itemized deductions                                                                       </a:t>
            </a:r>
            <a:r>
              <a:rPr lang="en-US" sz="4300" b="1" u="sng" dirty="0"/>
              <a:t>$5,000</a:t>
            </a:r>
          </a:p>
          <a:p>
            <a:pPr lvl="1"/>
            <a:r>
              <a:rPr lang="en-US" sz="4300" b="1" dirty="0"/>
              <a:t>2018 Total itemized deductions                                                                                                                      </a:t>
            </a:r>
            <a:r>
              <a:rPr lang="en-US" sz="4300" b="1" dirty="0">
                <a:solidFill>
                  <a:srgbClr val="FF0000"/>
                </a:solidFill>
              </a:rPr>
              <a:t>$15,000</a:t>
            </a:r>
          </a:p>
          <a:p>
            <a:pPr lvl="1"/>
            <a:r>
              <a:rPr lang="en-US" sz="4300" b="1" dirty="0"/>
              <a:t>2019 Property tax reimbursement (for 2018 taxes paid)  $1,500     </a:t>
            </a:r>
          </a:p>
          <a:p>
            <a:r>
              <a:rPr lang="en-US" sz="4300" b="1" dirty="0"/>
              <a:t>Proper amount of NJ property taxes for 2018                              </a:t>
            </a:r>
            <a:r>
              <a:rPr lang="en-US" sz="4300" b="1" u="sng" dirty="0"/>
              <a:t>$4,500</a:t>
            </a:r>
          </a:p>
          <a:p>
            <a:r>
              <a:rPr lang="en-US" sz="4300" b="1" dirty="0"/>
              <a:t>Total amount of state taxes with proper NJ property taxes                                                 $9,500</a:t>
            </a:r>
          </a:p>
          <a:p>
            <a:r>
              <a:rPr lang="en-US" sz="4300" b="1" dirty="0"/>
              <a:t>Total itemized deductions with proper NJ property taxes                                                                                                 </a:t>
            </a:r>
            <a:r>
              <a:rPr lang="en-US" sz="4300" b="1" u="sng" dirty="0">
                <a:solidFill>
                  <a:srgbClr val="FF0000"/>
                </a:solidFill>
              </a:rPr>
              <a:t>$14,500</a:t>
            </a:r>
          </a:p>
          <a:p>
            <a:r>
              <a:rPr lang="en-US" sz="4300" b="1" dirty="0"/>
              <a:t>Tax benefit from overpayment of NJ property taxes                                                                                                                </a:t>
            </a:r>
            <a:r>
              <a:rPr lang="en-US" sz="4300" b="1" dirty="0">
                <a:solidFill>
                  <a:srgbClr val="FF0000"/>
                </a:solidFill>
              </a:rPr>
              <a:t>$500</a:t>
            </a:r>
          </a:p>
          <a:p>
            <a:r>
              <a:rPr lang="en-US" sz="4300" b="1" dirty="0">
                <a:solidFill>
                  <a:srgbClr val="FF0000"/>
                </a:solidFill>
              </a:rPr>
              <a:t>ACTION TO TAKE IN 2019:     Declare $500 of $1,500 property tax reimbursement as “Other Income”  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102428" y="28835"/>
            <a:ext cx="9751391" cy="1143000"/>
          </a:xfrm>
        </p:spPr>
        <p:txBody>
          <a:bodyPr>
            <a:normAutofit/>
          </a:bodyPr>
          <a:lstStyle/>
          <a:p>
            <a:r>
              <a:rPr lang="en-US" sz="5330" dirty="0"/>
              <a:t>Situation #3            </a:t>
            </a:r>
            <a:endParaRPr lang="en-US" sz="1800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DF8B97-F107-44F6-822D-932C4CEAD796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/>
              <a:t>12-11-2019 v1.1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2485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>
          <a:xfrm>
            <a:off x="3476488" y="6265304"/>
            <a:ext cx="3860800" cy="365125"/>
          </a:xfrm>
        </p:spPr>
        <p:txBody>
          <a:bodyPr/>
          <a:lstStyle/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NJ AARP Tax-Aide TY2019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>
          <a:xfrm>
            <a:off x="609602" y="6265304"/>
            <a:ext cx="936487" cy="365125"/>
          </a:xfrm>
        </p:spPr>
        <p:txBody>
          <a:bodyPr/>
          <a:lstStyle/>
          <a:p>
            <a:pPr marL="0" marR="0" lvl="0" indent="0" algn="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3B690C-BBC0-AB42-87A5-D18F9DC3105A}" type="slidenum">
              <a:rPr kumimoji="0" lang="en-US" sz="1867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867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102427" y="1269241"/>
            <a:ext cx="10341019" cy="5249545"/>
          </a:xfrm>
        </p:spPr>
        <p:txBody>
          <a:bodyPr>
            <a:normAutofit fontScale="32500" lnSpcReduction="20000"/>
          </a:bodyPr>
          <a:lstStyle/>
          <a:p>
            <a:pPr indent="-304784"/>
            <a:r>
              <a:rPr lang="en-US" sz="4300" b="1" u="sng" dirty="0"/>
              <a:t>Situation #4</a:t>
            </a:r>
            <a:r>
              <a:rPr lang="en-US" sz="4300" b="1" dirty="0"/>
              <a:t>:</a:t>
            </a:r>
          </a:p>
          <a:p>
            <a:pPr lvl="1"/>
            <a:r>
              <a:rPr lang="en-US" sz="4300" b="1" dirty="0"/>
              <a:t>2018 NJ income taxes                                                        $4,250 </a:t>
            </a:r>
          </a:p>
          <a:p>
            <a:pPr lvl="1"/>
            <a:r>
              <a:rPr lang="en-US" sz="4300" b="1" dirty="0"/>
              <a:t>2018 Property taxes                                                           </a:t>
            </a:r>
            <a:r>
              <a:rPr lang="en-US" sz="4300" b="1" u="sng" dirty="0"/>
              <a:t>$6,000 </a:t>
            </a:r>
          </a:p>
          <a:p>
            <a:pPr lvl="1"/>
            <a:r>
              <a:rPr lang="en-US" sz="4300" b="1" dirty="0"/>
              <a:t>2018 Total state taxes claimed (capped)                                                                                 $10,000</a:t>
            </a:r>
          </a:p>
          <a:p>
            <a:pPr lvl="1"/>
            <a:r>
              <a:rPr lang="en-US" sz="4300" b="1" dirty="0"/>
              <a:t>2018 Other itemized deductions                                                                                                 </a:t>
            </a:r>
            <a:r>
              <a:rPr lang="en-US" sz="4300" b="1" u="sng" dirty="0"/>
              <a:t>$2,500</a:t>
            </a:r>
          </a:p>
          <a:p>
            <a:pPr lvl="1"/>
            <a:r>
              <a:rPr lang="en-US" sz="4300" b="1" dirty="0"/>
              <a:t>2018 Total itemized deductions                                                                                                                                                     </a:t>
            </a:r>
            <a:r>
              <a:rPr lang="en-US" sz="4300" b="1" dirty="0">
                <a:solidFill>
                  <a:srgbClr val="FF0000"/>
                </a:solidFill>
              </a:rPr>
              <a:t>$12,500</a:t>
            </a:r>
          </a:p>
          <a:p>
            <a:pPr lvl="1"/>
            <a:r>
              <a:rPr lang="en-US" sz="4300" b="1" dirty="0"/>
              <a:t>2019 Property tax reimbursement (for 2018 taxes paid)  $1,000     </a:t>
            </a:r>
          </a:p>
          <a:p>
            <a:r>
              <a:rPr lang="en-US" sz="4300" b="1" dirty="0"/>
              <a:t>Proper amount of NJ property taxes for 2018                                         </a:t>
            </a:r>
            <a:r>
              <a:rPr lang="en-US" sz="4300" b="1" u="sng" dirty="0"/>
              <a:t>$5,000</a:t>
            </a:r>
          </a:p>
          <a:p>
            <a:r>
              <a:rPr lang="en-US" sz="4300" b="1" dirty="0"/>
              <a:t>Total amount of state taxes with proper NJ property taxes                                                                            $9,250</a:t>
            </a:r>
          </a:p>
          <a:p>
            <a:r>
              <a:rPr lang="en-US" sz="4300" b="1" dirty="0"/>
              <a:t>Total itemized deductions with proper NJ property taxes                                                                                                                                  </a:t>
            </a:r>
            <a:r>
              <a:rPr lang="en-US" sz="4300" b="1" dirty="0">
                <a:solidFill>
                  <a:srgbClr val="FF0000"/>
                </a:solidFill>
              </a:rPr>
              <a:t>$11,750</a:t>
            </a:r>
          </a:p>
          <a:p>
            <a:r>
              <a:rPr lang="en-US" sz="4300" b="1" dirty="0"/>
              <a:t>2018 Standard deduction                                                                                                                                                                                           </a:t>
            </a:r>
            <a:r>
              <a:rPr lang="en-US" sz="4300" b="1" u="sng" dirty="0">
                <a:solidFill>
                  <a:srgbClr val="FF0000"/>
                </a:solidFill>
              </a:rPr>
              <a:t>$12,000                                 </a:t>
            </a:r>
          </a:p>
          <a:p>
            <a:r>
              <a:rPr lang="en-US" sz="4300" b="1" dirty="0"/>
              <a:t>Tax benefit from overpayment of NJ property taxes                                                                                                                                                 </a:t>
            </a:r>
            <a:r>
              <a:rPr lang="en-US" sz="4300" b="1" dirty="0">
                <a:solidFill>
                  <a:srgbClr val="FF0000"/>
                </a:solidFill>
              </a:rPr>
              <a:t>$500</a:t>
            </a:r>
          </a:p>
          <a:p>
            <a:r>
              <a:rPr lang="en-US" sz="4300" b="1" dirty="0">
                <a:solidFill>
                  <a:srgbClr val="FF0000"/>
                </a:solidFill>
              </a:rPr>
              <a:t>ACTION TO TAKE IN 2019:                               </a:t>
            </a:r>
            <a:r>
              <a:rPr lang="en-US" sz="4400" b="1" dirty="0">
                <a:solidFill>
                  <a:srgbClr val="FF0000"/>
                </a:solidFill>
              </a:rPr>
              <a:t>Declare $500 of $1,000 income tax refund as “Other Income” 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102428" y="28835"/>
            <a:ext cx="9751391" cy="1143000"/>
          </a:xfrm>
        </p:spPr>
        <p:txBody>
          <a:bodyPr>
            <a:normAutofit/>
          </a:bodyPr>
          <a:lstStyle/>
          <a:p>
            <a:r>
              <a:rPr lang="en-US" sz="5330" dirty="0"/>
              <a:t>Situation #4            </a:t>
            </a:r>
            <a:endParaRPr lang="en-US" sz="1800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1C1304-7259-4C9E-AA1E-7A64C57F6CD5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/>
              <a:t>12-11-2019 v1.1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410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>
          <a:xfrm>
            <a:off x="3476488" y="6265304"/>
            <a:ext cx="3860800" cy="365125"/>
          </a:xfrm>
        </p:spPr>
        <p:txBody>
          <a:bodyPr/>
          <a:lstStyle/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NJ AARP Tax-Aide TY2019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>
          <a:xfrm>
            <a:off x="609602" y="6265304"/>
            <a:ext cx="936487" cy="365125"/>
          </a:xfrm>
        </p:spPr>
        <p:txBody>
          <a:bodyPr/>
          <a:lstStyle/>
          <a:p>
            <a:pPr marL="0" marR="0" lvl="0" indent="0" algn="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3B690C-BBC0-AB42-87A5-D18F9DC3105A}" type="slidenum">
              <a:rPr kumimoji="0" lang="en-US" sz="1867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867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102428" y="1306286"/>
            <a:ext cx="10307100" cy="4959018"/>
          </a:xfrm>
        </p:spPr>
        <p:txBody>
          <a:bodyPr>
            <a:normAutofit fontScale="85000" lnSpcReduction="20000"/>
          </a:bodyPr>
          <a:lstStyle/>
          <a:p>
            <a:pPr indent="-450839"/>
            <a:r>
              <a:rPr lang="en-US" dirty="0"/>
              <a:t>2019 1040 and associated Schedules changed</a:t>
            </a:r>
          </a:p>
          <a:p>
            <a:pPr lvl="1"/>
            <a:r>
              <a:rPr lang="en-US" dirty="0"/>
              <a:t>2019 1040 rearranged/renumbered</a:t>
            </a:r>
          </a:p>
          <a:p>
            <a:pPr lvl="2"/>
            <a:r>
              <a:rPr lang="en-US" dirty="0"/>
              <a:t>Includes 2018 Sch 6 Third Party Designee</a:t>
            </a:r>
          </a:p>
          <a:p>
            <a:pPr lvl="1"/>
            <a:r>
              <a:rPr lang="en-US" dirty="0"/>
              <a:t>2018 Sch 1 – 6 condensed to three 2019 schedules</a:t>
            </a:r>
          </a:p>
          <a:p>
            <a:pPr lvl="2"/>
            <a:r>
              <a:rPr lang="en-US" dirty="0"/>
              <a:t>2019 Sch 1 Additional Income and Adjustments to Income</a:t>
            </a:r>
          </a:p>
          <a:p>
            <a:pPr lvl="3"/>
            <a:r>
              <a:rPr lang="en-US" dirty="0"/>
              <a:t>Date of original divorce added for alimony paid </a:t>
            </a:r>
          </a:p>
          <a:p>
            <a:pPr lvl="2"/>
            <a:r>
              <a:rPr lang="en-US" dirty="0"/>
              <a:t>2019 Sch 2 Additional Taxes </a:t>
            </a:r>
          </a:p>
          <a:p>
            <a:pPr lvl="3"/>
            <a:r>
              <a:rPr lang="en-US" dirty="0"/>
              <a:t>2018 Schedules 2 Taxes + Sch 4 Other Taxes</a:t>
            </a:r>
          </a:p>
          <a:p>
            <a:pPr lvl="2"/>
            <a:r>
              <a:rPr lang="en-US" dirty="0"/>
              <a:t>2019 Sch 3 Additional Credits and Payment </a:t>
            </a:r>
          </a:p>
          <a:p>
            <a:pPr lvl="3"/>
            <a:r>
              <a:rPr lang="en-US" dirty="0"/>
              <a:t>2018 Sch 3 Nonrefundable Credits + Sch 5 Other Payments and Refundable Credits</a:t>
            </a:r>
          </a:p>
          <a:p>
            <a:pPr lvl="2">
              <a:tabLst>
                <a:tab pos="1658938" algn="l"/>
              </a:tabLst>
            </a:pP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102428" y="28835"/>
            <a:ext cx="9751391" cy="1143000"/>
          </a:xfrm>
        </p:spPr>
        <p:txBody>
          <a:bodyPr>
            <a:normAutofit/>
          </a:bodyPr>
          <a:lstStyle/>
          <a:p>
            <a:r>
              <a:rPr lang="en-US" sz="5330" dirty="0"/>
              <a:t>Federal Tax Law Changes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07D268-7AB4-4E2C-ADD0-8F8E10849011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/>
              <a:t>12-11-2019 v1.1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5616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>
          <a:xfrm>
            <a:off x="3476488" y="6265304"/>
            <a:ext cx="3860800" cy="365125"/>
          </a:xfrm>
        </p:spPr>
        <p:txBody>
          <a:bodyPr/>
          <a:lstStyle/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NJ AARP Tax-Aide TY2019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>
          <a:xfrm>
            <a:off x="609602" y="6265304"/>
            <a:ext cx="936487" cy="365125"/>
          </a:xfrm>
        </p:spPr>
        <p:txBody>
          <a:bodyPr/>
          <a:lstStyle/>
          <a:p>
            <a:pPr marL="0" marR="0" lvl="0" indent="0" algn="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3B690C-BBC0-AB42-87A5-D18F9DC3105A}" type="slidenum">
              <a:rPr kumimoji="0" lang="en-US" sz="1867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867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102427" y="1389412"/>
            <a:ext cx="10341019" cy="4711137"/>
          </a:xfrm>
        </p:spPr>
        <p:txBody>
          <a:bodyPr>
            <a:normAutofit fontScale="85000" lnSpcReduction="20000"/>
          </a:bodyPr>
          <a:lstStyle/>
          <a:p>
            <a:pPr indent="-304784"/>
            <a:r>
              <a:rPr lang="en-US" dirty="0"/>
              <a:t>NJ Earned Income Tax Credit (EITC) increases to 39% of Federal EIC (+2%)</a:t>
            </a:r>
          </a:p>
          <a:p>
            <a:pPr indent="-304784"/>
            <a:r>
              <a:rPr lang="en-US" dirty="0"/>
              <a:t>Pension exclusion rises to:</a:t>
            </a:r>
          </a:p>
          <a:p>
            <a:pPr lvl="1" indent="-304784"/>
            <a:r>
              <a:rPr lang="en-US" dirty="0"/>
              <a:t>$80,000 for MFJ (+$20,000)</a:t>
            </a:r>
          </a:p>
          <a:p>
            <a:pPr lvl="1" indent="-304784"/>
            <a:r>
              <a:rPr lang="en-US" dirty="0"/>
              <a:t>$40,000 for MFS (+$10,000)</a:t>
            </a:r>
          </a:p>
          <a:p>
            <a:pPr lvl="1" indent="-304784"/>
            <a:r>
              <a:rPr lang="en-US" dirty="0"/>
              <a:t>$60,000 for Single, HOH, QW (+$15,000)</a:t>
            </a:r>
          </a:p>
          <a:p>
            <a:pPr marL="764107" lvl="1" indent="0">
              <a:buNone/>
            </a:pPr>
            <a:r>
              <a:rPr lang="en-US" dirty="0"/>
              <a:t>Total income must still be $100,000 or less</a:t>
            </a:r>
          </a:p>
          <a:p>
            <a:pPr indent="-304784"/>
            <a:r>
              <a:rPr lang="en-US" dirty="0"/>
              <a:t>Veterans exemption increases to $6,000 (+ $3,000)</a:t>
            </a:r>
          </a:p>
          <a:p>
            <a:pPr indent="-304784"/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102428" y="28835"/>
            <a:ext cx="9751391" cy="1143000"/>
          </a:xfrm>
        </p:spPr>
        <p:txBody>
          <a:bodyPr>
            <a:normAutofit/>
          </a:bodyPr>
          <a:lstStyle/>
          <a:p>
            <a:r>
              <a:rPr lang="en-US" sz="5330" dirty="0"/>
              <a:t>NJ Tax Law Changes           </a:t>
            </a:r>
            <a:endParaRPr lang="en-US" sz="1800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1243F3-3D6C-4613-8B10-862C815CFE60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/>
              <a:t>12-11-2019 v1.1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8695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>
          <a:xfrm>
            <a:off x="3476488" y="6265304"/>
            <a:ext cx="3860800" cy="365125"/>
          </a:xfrm>
        </p:spPr>
        <p:txBody>
          <a:bodyPr/>
          <a:lstStyle/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NJ AARP Tax-Aide TY2019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>
          <a:xfrm>
            <a:off x="609602" y="6265304"/>
            <a:ext cx="936487" cy="365125"/>
          </a:xfrm>
        </p:spPr>
        <p:txBody>
          <a:bodyPr/>
          <a:lstStyle/>
          <a:p>
            <a:pPr marL="0" marR="0" lvl="0" indent="0" algn="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3B690C-BBC0-AB42-87A5-D18F9DC3105A}" type="slidenum">
              <a:rPr kumimoji="0" lang="en-US" sz="1867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867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102428" y="1315234"/>
            <a:ext cx="10193102" cy="4785316"/>
          </a:xfrm>
        </p:spPr>
        <p:txBody>
          <a:bodyPr>
            <a:normAutofit fontScale="77500" lnSpcReduction="20000"/>
          </a:bodyPr>
          <a:lstStyle/>
          <a:p>
            <a:pPr indent="-304784"/>
            <a:r>
              <a:rPr lang="en-US" dirty="0"/>
              <a:t>NJ Health Insurance Mandate</a:t>
            </a:r>
          </a:p>
          <a:p>
            <a:pPr lvl="1" indent="-304784"/>
            <a:r>
              <a:rPr lang="en-US" dirty="0"/>
              <a:t>Must have minimum essential coverage unless you qualify for an exemption</a:t>
            </a:r>
          </a:p>
          <a:p>
            <a:pPr lvl="2" indent="-304784"/>
            <a:r>
              <a:rPr lang="en-US" dirty="0"/>
              <a:t>22 exemptions available; similar to ACA (see next slides)</a:t>
            </a:r>
          </a:p>
          <a:p>
            <a:pPr lvl="2" indent="-304784"/>
            <a:r>
              <a:rPr lang="en-US" dirty="0"/>
              <a:t>Claim exemption on Sch NJ-HCC on NJ tax return</a:t>
            </a:r>
          </a:p>
          <a:p>
            <a:pPr lvl="1" indent="-304784"/>
            <a:r>
              <a:rPr lang="en-US" dirty="0"/>
              <a:t>If no health insurance, must pay shared responsibility payment (SRP).  Calculated on Worksheet L</a:t>
            </a:r>
          </a:p>
          <a:p>
            <a:pPr lvl="2" indent="-304784"/>
            <a:r>
              <a:rPr lang="en-US" dirty="0"/>
              <a:t>SRP capped at statewide average premium for Bronze health plans in NJ</a:t>
            </a:r>
          </a:p>
          <a:p>
            <a:pPr lvl="2" indent="-304784"/>
            <a:r>
              <a:rPr lang="en-US" dirty="0"/>
              <a:t>SRP is subject to same penalties and interest as NJ Income Tax</a:t>
            </a:r>
          </a:p>
          <a:p>
            <a:pPr lvl="1" indent="-304784"/>
            <a:r>
              <a:rPr lang="en-US" dirty="0"/>
              <a:t>Automatically exempt if not required to file NJ return</a:t>
            </a:r>
          </a:p>
          <a:p>
            <a:pPr lvl="2" indent="-304784"/>
            <a:endParaRPr lang="en-US" dirty="0"/>
          </a:p>
          <a:p>
            <a:pPr lvl="1" indent="-304784"/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102428" y="28835"/>
            <a:ext cx="9751391" cy="1143000"/>
          </a:xfrm>
        </p:spPr>
        <p:txBody>
          <a:bodyPr>
            <a:normAutofit fontScale="90000"/>
          </a:bodyPr>
          <a:lstStyle/>
          <a:p>
            <a:r>
              <a:rPr lang="en-US" sz="5330" dirty="0"/>
              <a:t>NJ Tax Law Changes                             </a:t>
            </a:r>
            <a:r>
              <a:rPr lang="en-US" sz="1800" dirty="0"/>
              <a:t>cont’d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3775E5-84BD-496B-80E7-18846DEC0062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/>
              <a:t>12-11-2019 v1.1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5985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2320118" y="1171835"/>
            <a:ext cx="6991351" cy="4805884"/>
          </a:xfrm>
        </p:spPr>
        <p:txBody>
          <a:bodyPr>
            <a:normAutofit/>
          </a:bodyPr>
          <a:lstStyle/>
          <a:p>
            <a:pPr indent="-304784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0119" y="1171835"/>
            <a:ext cx="6991350" cy="4805884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>
          <a:xfrm>
            <a:off x="3476488" y="6265304"/>
            <a:ext cx="3860800" cy="365125"/>
          </a:xfrm>
        </p:spPr>
        <p:txBody>
          <a:bodyPr/>
          <a:lstStyle/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NJ AARP Tax-Aide TY2019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>
          <a:xfrm>
            <a:off x="609602" y="6265304"/>
            <a:ext cx="936487" cy="365125"/>
          </a:xfrm>
        </p:spPr>
        <p:txBody>
          <a:bodyPr/>
          <a:lstStyle/>
          <a:p>
            <a:pPr marL="0" marR="0" lvl="0" indent="0" algn="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3B690C-BBC0-AB42-87A5-D18F9DC3105A}" type="slidenum">
              <a:rPr kumimoji="0" lang="en-US" sz="1867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867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102428" y="28835"/>
            <a:ext cx="9751391" cy="1143000"/>
          </a:xfrm>
        </p:spPr>
        <p:txBody>
          <a:bodyPr>
            <a:normAutofit/>
          </a:bodyPr>
          <a:lstStyle/>
          <a:p>
            <a:r>
              <a:rPr lang="en-US" sz="5330" dirty="0"/>
              <a:t>Possible Exemptions from NJ SRP  </a:t>
            </a:r>
            <a:endParaRPr lang="en-US" sz="2000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CAFB37-D629-4CBF-86F4-B9725E8715B5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/>
              <a:t>12-11-2019 v1.1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3873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2320118" y="1171835"/>
            <a:ext cx="6991351" cy="4805884"/>
          </a:xfrm>
        </p:spPr>
        <p:txBody>
          <a:bodyPr>
            <a:normAutofit/>
          </a:bodyPr>
          <a:lstStyle/>
          <a:p>
            <a:pPr indent="-304784"/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>
          <a:xfrm>
            <a:off x="3476488" y="6265304"/>
            <a:ext cx="3860800" cy="365125"/>
          </a:xfrm>
        </p:spPr>
        <p:txBody>
          <a:bodyPr/>
          <a:lstStyle/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NJ AARP Tax-Aide TY2019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>
          <a:xfrm>
            <a:off x="609602" y="6265304"/>
            <a:ext cx="936487" cy="365125"/>
          </a:xfrm>
        </p:spPr>
        <p:txBody>
          <a:bodyPr/>
          <a:lstStyle/>
          <a:p>
            <a:pPr marL="0" marR="0" lvl="0" indent="0" algn="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3B690C-BBC0-AB42-87A5-D18F9DC3105A}" type="slidenum">
              <a:rPr kumimoji="0" lang="en-US" sz="1867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867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102428" y="28835"/>
            <a:ext cx="9751391" cy="1143000"/>
          </a:xfrm>
        </p:spPr>
        <p:txBody>
          <a:bodyPr>
            <a:normAutofit fontScale="90000"/>
          </a:bodyPr>
          <a:lstStyle/>
          <a:p>
            <a:r>
              <a:rPr lang="en-US" sz="5330" dirty="0"/>
              <a:t>Possible Exemptions from NJ SRP  </a:t>
            </a:r>
            <a:r>
              <a:rPr lang="en-US" sz="2000" dirty="0"/>
              <a:t>cont’d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0118" y="1245517"/>
            <a:ext cx="7247744" cy="4805883"/>
          </a:xfrm>
          <a:prstGeom prst="rect">
            <a:avLst/>
          </a:prstGeom>
        </p:spPr>
      </p:pic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0140E1-10C7-4333-A9EC-EF90910284B2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/>
              <a:t>12-11-2019 v1.1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6077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2320118" y="1171835"/>
            <a:ext cx="6991351" cy="4805884"/>
          </a:xfrm>
        </p:spPr>
        <p:txBody>
          <a:bodyPr>
            <a:normAutofit/>
          </a:bodyPr>
          <a:lstStyle/>
          <a:p>
            <a:pPr indent="-304784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6318" y="1245629"/>
            <a:ext cx="6838950" cy="5019675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>
          <a:xfrm>
            <a:off x="3476488" y="6265304"/>
            <a:ext cx="3860800" cy="365125"/>
          </a:xfrm>
        </p:spPr>
        <p:txBody>
          <a:bodyPr/>
          <a:lstStyle/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NJ AARP Tax-Aide TY2019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>
          <a:xfrm>
            <a:off x="609602" y="6265304"/>
            <a:ext cx="936487" cy="365125"/>
          </a:xfrm>
        </p:spPr>
        <p:txBody>
          <a:bodyPr/>
          <a:lstStyle/>
          <a:p>
            <a:pPr marL="0" marR="0" lvl="0" indent="0" algn="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3B690C-BBC0-AB42-87A5-D18F9DC3105A}" type="slidenum">
              <a:rPr kumimoji="0" lang="en-US" sz="1867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sz="1867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102428" y="28835"/>
            <a:ext cx="9751391" cy="1143000"/>
          </a:xfrm>
        </p:spPr>
        <p:txBody>
          <a:bodyPr>
            <a:normAutofit fontScale="90000"/>
          </a:bodyPr>
          <a:lstStyle/>
          <a:p>
            <a:r>
              <a:rPr lang="en-US" sz="5330" dirty="0"/>
              <a:t>Possible Exemptions from NJ SRP  </a:t>
            </a:r>
            <a:r>
              <a:rPr lang="en-US" sz="2000" dirty="0"/>
              <a:t>cont’d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585435-DED7-439B-9E9A-1C8C54462C51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/>
              <a:t>12-11-2019 v1.1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8003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0"/>
          <p:cNvSpPr txBox="1">
            <a:spLocks noGrp="1"/>
          </p:cNvSpPr>
          <p:nvPr>
            <p:ph sz="quarter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ct val="120000"/>
              <a:buNone/>
            </a:pPr>
            <a:r>
              <a:rPr lang="en-US" sz="2775" dirty="0">
                <a:solidFill>
                  <a:srgbClr val="FF0000"/>
                </a:solidFill>
              </a:rPr>
              <a:t>NJ Outreach recently clarified NJ treatment of exempt interest dividends</a:t>
            </a:r>
          </a:p>
          <a:p>
            <a:pPr lvl="0" indent="-4572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ct val="120000"/>
              <a:buFont typeface="Wingdings" panose="05000000000000000000" pitchFamily="2" charset="2"/>
              <a:buChar char="§"/>
            </a:pPr>
            <a:r>
              <a:rPr lang="en-US" sz="2775" dirty="0"/>
              <a:t>Tax exempt on Federal return</a:t>
            </a:r>
            <a:endParaRPr dirty="0"/>
          </a:p>
          <a:p>
            <a:pPr lvl="0" indent="-457200" algn="l" rtl="0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SzPct val="120000"/>
              <a:buFont typeface="Wingdings" panose="05000000000000000000" pitchFamily="2" charset="2"/>
              <a:buChar char="§"/>
            </a:pPr>
            <a:r>
              <a:rPr lang="en-US" sz="2775" dirty="0"/>
              <a:t>Taxability varies for NJ, depending on bonds held by fund (look at statement detail pages) </a:t>
            </a:r>
            <a:endParaRPr dirty="0"/>
          </a:p>
          <a:p>
            <a:pPr marL="919162" lvl="1" indent="-342900" algn="l" rtl="0">
              <a:lnSpc>
                <a:spcPct val="80000"/>
              </a:lnSpc>
              <a:spcBef>
                <a:spcPts val="900"/>
              </a:spcBef>
              <a:spcAft>
                <a:spcPts val="0"/>
              </a:spcAft>
              <a:buSzPts val="2646"/>
            </a:pPr>
            <a:r>
              <a:rPr lang="en-US" sz="2405" dirty="0"/>
              <a:t>Interest attributable to Federal obligations (including P.R., territories, etc.) always tax exempt</a:t>
            </a:r>
            <a:endParaRPr dirty="0"/>
          </a:p>
          <a:p>
            <a:pPr marL="919162" lvl="1" indent="-342900" algn="l" rtl="0">
              <a:lnSpc>
                <a:spcPct val="80000"/>
              </a:lnSpc>
              <a:spcBef>
                <a:spcPts val="900"/>
              </a:spcBef>
              <a:spcAft>
                <a:spcPts val="0"/>
              </a:spcAft>
              <a:buSzPts val="2646"/>
            </a:pPr>
            <a:r>
              <a:rPr lang="en-US" sz="2405" dirty="0"/>
              <a:t>Interest attributable to other states except NJ always taxable</a:t>
            </a:r>
            <a:endParaRPr dirty="0"/>
          </a:p>
          <a:p>
            <a:pPr marL="919162" lvl="1" indent="-342900" algn="l" rtl="0">
              <a:lnSpc>
                <a:spcPct val="80000"/>
              </a:lnSpc>
              <a:spcBef>
                <a:spcPts val="900"/>
              </a:spcBef>
              <a:spcAft>
                <a:spcPts val="0"/>
              </a:spcAft>
              <a:buSzPts val="2646"/>
            </a:pPr>
            <a:r>
              <a:rPr lang="en-US" sz="2405" dirty="0"/>
              <a:t>Interest attributable to NJ bonds only tax exempt if fund is “NJ Qualified Investment Fund” (usually has NJ in name of fund)</a:t>
            </a:r>
            <a:endParaRPr dirty="0"/>
          </a:p>
          <a:p>
            <a:pPr marL="1485900" lvl="2" indent="-34290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SzPts val="2239"/>
              <a:buFont typeface="Wingdings" panose="05000000000000000000" pitchFamily="2" charset="2"/>
              <a:buChar char="§"/>
            </a:pPr>
            <a:r>
              <a:rPr lang="en-US" sz="2035" dirty="0"/>
              <a:t>Interest on NJ bonds held individually by taxpayer (not in a mutual fund) always tax exempt</a:t>
            </a:r>
            <a:endParaRPr sz="2035" dirty="0"/>
          </a:p>
        </p:txBody>
      </p:sp>
      <p:sp>
        <p:nvSpPr>
          <p:cNvPr id="175" name="Google Shape;175;p2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en-US" sz="3600" dirty="0"/>
              <a:t>NJ Clarification on Exempt Interest Dividends from Mutual Funds</a:t>
            </a:r>
            <a:endParaRPr sz="3600" dirty="0"/>
          </a:p>
        </p:txBody>
      </p:sp>
      <p:sp>
        <p:nvSpPr>
          <p:cNvPr id="172" name="Google Shape;172;p20"/>
          <p:cNvSpPr txBox="1">
            <a:spLocks noGrp="1"/>
          </p:cNvSpPr>
          <p:nvPr>
            <p:ph type="ftr" sz="quarter" idx="14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NJ AARP Tax-Aide TY2019</a:t>
            </a: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3" name="Google Shape;173;p20"/>
          <p:cNvSpPr txBox="1">
            <a:spLocks noGrp="1"/>
          </p:cNvSpPr>
          <p:nvPr>
            <p:ph type="sldNum" sz="quarter" idx="15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0000000-1234-1234-1234-12341234123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0BD37E-5862-4FA0-9D41-DA8C9CF6421A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/>
              <a:t>12-11-2019 v1.1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859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>
          <a:xfrm>
            <a:off x="3476488" y="6265304"/>
            <a:ext cx="3860800" cy="365125"/>
          </a:xfrm>
        </p:spPr>
        <p:txBody>
          <a:bodyPr/>
          <a:lstStyle/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NJ AARP Tax-Aide TY2019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>
          <a:xfrm>
            <a:off x="609602" y="6265304"/>
            <a:ext cx="936487" cy="365125"/>
          </a:xfrm>
        </p:spPr>
        <p:txBody>
          <a:bodyPr/>
          <a:lstStyle/>
          <a:p>
            <a:pPr marL="0" marR="0" lvl="0" indent="0" algn="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3B690C-BBC0-AB42-87A5-D18F9DC3105A}" type="slidenum">
              <a:rPr kumimoji="0" lang="en-US" sz="1867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US" sz="1867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102428" y="1319349"/>
            <a:ext cx="10193102" cy="4807131"/>
          </a:xfrm>
          <a:ln>
            <a:noFill/>
          </a:ln>
        </p:spPr>
        <p:txBody>
          <a:bodyPr>
            <a:normAutofit fontScale="62500" lnSpcReduction="20000"/>
          </a:bodyPr>
          <a:lstStyle/>
          <a:p>
            <a:pPr indent="-304784"/>
            <a:r>
              <a:rPr lang="en-US" dirty="0"/>
              <a:t>Scope Manual is now in NTTC version of 4012 as well as in AARP Volunteer Portal library</a:t>
            </a:r>
          </a:p>
          <a:p>
            <a:pPr lvl="1" indent="-304784"/>
            <a:r>
              <a:rPr lang="en-US" dirty="0"/>
              <a:t>Do not rely on IRS versions of 4012 or 4491; TaxAide has additional permissions</a:t>
            </a:r>
          </a:p>
          <a:p>
            <a:pPr indent="-304784"/>
            <a:r>
              <a:rPr lang="en-US" dirty="0"/>
              <a:t>1099-INT</a:t>
            </a:r>
            <a:r>
              <a:rPr lang="en-US" dirty="0">
                <a:solidFill>
                  <a:srgbClr val="FF0000"/>
                </a:solidFill>
              </a:rPr>
              <a:t>* </a:t>
            </a:r>
            <a:r>
              <a:rPr lang="en-US" dirty="0"/>
              <a:t>Boxes 10-13 and 1099-OID Boxes 5 &amp; 10 are now in scope</a:t>
            </a:r>
          </a:p>
          <a:p>
            <a:pPr lvl="1" indent="-304784"/>
            <a:r>
              <a:rPr lang="en-US" dirty="0"/>
              <a:t>Boxes regarding bond premiums and market discounts</a:t>
            </a:r>
          </a:p>
          <a:p>
            <a:pPr lvl="1" indent="-304784"/>
            <a:r>
              <a:rPr lang="en-US" dirty="0"/>
              <a:t>If amount in Box 11 (Bond Premium), TSO automatically subtracts from Box 1 taxable interest</a:t>
            </a:r>
          </a:p>
          <a:p>
            <a:pPr lvl="1" indent="-304784"/>
            <a:r>
              <a:rPr lang="en-US" dirty="0"/>
              <a:t>If amount in Box 13 (Bond Premium on Tax-Exempt Bond), subtract it from amount in Box 8 (Tax-Exempt Interest) and enter result in Box 8 (see 4012 D-9)</a:t>
            </a:r>
          </a:p>
          <a:p>
            <a:pPr marL="764107" lvl="1" indent="0">
              <a:buNone/>
              <a:tabLst>
                <a:tab pos="914400" algn="l"/>
              </a:tabLst>
            </a:pPr>
            <a:r>
              <a:rPr lang="en-US" dirty="0">
                <a:solidFill>
                  <a:srgbClr val="FF0000"/>
                </a:solidFill>
              </a:rPr>
              <a:t>*NJ does not require entry of payer EIN and address on 1099-INT screen</a:t>
            </a:r>
          </a:p>
          <a:p>
            <a:pPr marL="764107" lvl="1" indent="0">
              <a:buNone/>
              <a:tabLst>
                <a:tab pos="914400" algn="l"/>
              </a:tabLst>
            </a:pPr>
            <a:endParaRPr lang="en-US" dirty="0"/>
          </a:p>
          <a:p>
            <a:pPr marL="764107" lvl="1" indent="0">
              <a:buNone/>
              <a:tabLst>
                <a:tab pos="914400" algn="l"/>
              </a:tabLst>
            </a:pP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102428" y="28835"/>
            <a:ext cx="9751391" cy="1143000"/>
          </a:xfrm>
        </p:spPr>
        <p:txBody>
          <a:bodyPr>
            <a:normAutofit/>
          </a:bodyPr>
          <a:lstStyle/>
          <a:p>
            <a:r>
              <a:rPr lang="en-US" sz="5330" dirty="0"/>
              <a:t>Scope Changes</a:t>
            </a:r>
            <a:endParaRPr lang="en-US" sz="1800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1332FF-D737-41CC-9644-0D91F472C863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/>
              <a:t>12-11-2019 v1.1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2186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>
          <a:xfrm>
            <a:off x="3476488" y="6265304"/>
            <a:ext cx="3860800" cy="365125"/>
          </a:xfrm>
        </p:spPr>
        <p:txBody>
          <a:bodyPr/>
          <a:lstStyle/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NJ AARP Tax-Aide TY2019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>
          <a:xfrm>
            <a:off x="609602" y="6265304"/>
            <a:ext cx="936487" cy="365125"/>
          </a:xfrm>
        </p:spPr>
        <p:txBody>
          <a:bodyPr/>
          <a:lstStyle/>
          <a:p>
            <a:pPr marL="0" marR="0" lvl="0" indent="0" algn="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3B690C-BBC0-AB42-87A5-D18F9DC3105A}" type="slidenum">
              <a:rPr kumimoji="0" lang="en-US" sz="1867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US" sz="1867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077845" y="1243606"/>
            <a:ext cx="10193102" cy="1715318"/>
          </a:xfrm>
        </p:spPr>
        <p:txBody>
          <a:bodyPr>
            <a:normAutofit fontScale="70000" lnSpcReduction="20000"/>
          </a:bodyPr>
          <a:lstStyle/>
          <a:p>
            <a:pPr indent="-304784">
              <a:tabLst>
                <a:tab pos="914400" algn="l"/>
              </a:tabLst>
            </a:pPr>
            <a:r>
              <a:rPr lang="en-US" dirty="0"/>
              <a:t>Through VITA/TCE Blog (in left-hand column of Practice Lab)</a:t>
            </a:r>
          </a:p>
          <a:p>
            <a:pPr lvl="1" indent="-304784">
              <a:tabLst>
                <a:tab pos="914400" algn="l"/>
              </a:tabLst>
            </a:pPr>
            <a:r>
              <a:rPr lang="en-US" dirty="0"/>
              <a:t>Release Notes in TaxSlayer show enhancements/fixes since December, 2018</a:t>
            </a:r>
          </a:p>
          <a:p>
            <a:pPr lvl="1" indent="-304784">
              <a:tabLst>
                <a:tab pos="914400" algn="l"/>
              </a:tabLst>
            </a:pPr>
            <a:r>
              <a:rPr lang="en-US" dirty="0"/>
              <a:t>Subset report shows enhancements only since May, 2019</a:t>
            </a:r>
          </a:p>
          <a:p>
            <a:pPr marL="764107" lvl="1" indent="0">
              <a:buNone/>
              <a:tabLst>
                <a:tab pos="914400" algn="l"/>
              </a:tabLst>
            </a:pP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102428" y="28835"/>
            <a:ext cx="9751391" cy="1143000"/>
          </a:xfrm>
        </p:spPr>
        <p:txBody>
          <a:bodyPr>
            <a:normAutofit/>
          </a:bodyPr>
          <a:lstStyle/>
          <a:p>
            <a:r>
              <a:rPr lang="en-US" sz="5330" dirty="0"/>
              <a:t>TaxSlayer Changes                        </a:t>
            </a:r>
            <a:r>
              <a:rPr lang="en-US" sz="1800" dirty="0"/>
              <a:t>(cont’d)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6727" y="2958924"/>
            <a:ext cx="11132457" cy="2616269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306242" y="5081451"/>
            <a:ext cx="1241288" cy="256316"/>
          </a:xfrm>
          <a:prstGeom prst="ellipse">
            <a:avLst/>
          </a:prstGeom>
          <a:noFill/>
          <a:ln w="3810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AE7723-C781-49EC-9FDA-F659F6E33BD2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/>
              <a:t>12-11-2019 v1.1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146287" y="5577840"/>
            <a:ext cx="10713382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-304784">
              <a:tabLst>
                <a:tab pos="914400" algn="l"/>
              </a:tabLst>
            </a:pPr>
            <a:r>
              <a:rPr lang="en-US" sz="3000" dirty="0"/>
              <a:t>Federal and State return types in E-file section will be in same order</a:t>
            </a:r>
          </a:p>
          <a:p>
            <a:pPr indent="-304784">
              <a:tabLst>
                <a:tab pos="914400" algn="l"/>
              </a:tabLst>
            </a:pPr>
            <a:endParaRPr lang="en-US" sz="3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894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>
          <a:xfrm>
            <a:off x="3476488" y="6265304"/>
            <a:ext cx="3860800" cy="365125"/>
          </a:xfrm>
        </p:spPr>
        <p:txBody>
          <a:bodyPr/>
          <a:lstStyle/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NJ AARP Tax-Aide TY2019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>
          <a:xfrm>
            <a:off x="609602" y="6265304"/>
            <a:ext cx="936487" cy="365125"/>
          </a:xfrm>
        </p:spPr>
        <p:txBody>
          <a:bodyPr/>
          <a:lstStyle/>
          <a:p>
            <a:pPr marL="0" marR="0" lvl="0" indent="0" algn="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3B690C-BBC0-AB42-87A5-D18F9DC3105A}" type="slidenum">
              <a:rPr kumimoji="0" lang="en-US" sz="1867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867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102428" y="1389412"/>
            <a:ext cx="10307100" cy="4711137"/>
          </a:xfrm>
        </p:spPr>
        <p:txBody>
          <a:bodyPr>
            <a:normAutofit/>
          </a:bodyPr>
          <a:lstStyle/>
          <a:p>
            <a:pPr indent="-304784"/>
            <a:r>
              <a:rPr lang="en-US" dirty="0"/>
              <a:t>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102428" y="28835"/>
            <a:ext cx="9751391" cy="1143000"/>
          </a:xfrm>
        </p:spPr>
        <p:txBody>
          <a:bodyPr>
            <a:normAutofit/>
          </a:bodyPr>
          <a:lstStyle/>
          <a:p>
            <a:r>
              <a:rPr lang="en-US" sz="5330" dirty="0"/>
              <a:t>1040 Front Page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0518" y="1218691"/>
            <a:ext cx="5312773" cy="505257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57645" y="3072238"/>
            <a:ext cx="2086277" cy="64633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Standard deduction</a:t>
            </a:r>
          </a:p>
          <a:p>
            <a:r>
              <a:rPr lang="en-US" b="1" dirty="0">
                <a:solidFill>
                  <a:srgbClr val="FF0000"/>
                </a:solidFill>
              </a:rPr>
              <a:t>questions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0491" y="5032063"/>
            <a:ext cx="2459648" cy="36933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Income section on front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589887" y="4345972"/>
            <a:ext cx="2689647" cy="36933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IRA and Pension lines split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373291" y="4829455"/>
            <a:ext cx="3613618" cy="36933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Capital Gains line moved from Sch 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589887" y="2542784"/>
            <a:ext cx="2970020" cy="64633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“Full-year health coverage or exempt” box eliminated</a:t>
            </a:r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EA882501-5AB9-4395-84F6-87C5C3782173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/>
              <a:t>12-11-2019 v1.1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398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>
          <a:xfrm>
            <a:off x="3476488" y="6265304"/>
            <a:ext cx="3860800" cy="365125"/>
          </a:xfrm>
        </p:spPr>
        <p:txBody>
          <a:bodyPr/>
          <a:lstStyle/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NJ AARP Tax-Aide TY2019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>
          <a:xfrm>
            <a:off x="609602" y="6265304"/>
            <a:ext cx="936487" cy="365125"/>
          </a:xfrm>
        </p:spPr>
        <p:txBody>
          <a:bodyPr/>
          <a:lstStyle/>
          <a:p>
            <a:pPr marL="0" marR="0" lvl="0" indent="0" algn="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3B690C-BBC0-AB42-87A5-D18F9DC3105A}" type="slidenum">
              <a:rPr kumimoji="0" lang="en-US" sz="1867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867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102428" y="1389412"/>
            <a:ext cx="10307100" cy="4711137"/>
          </a:xfrm>
        </p:spPr>
        <p:txBody>
          <a:bodyPr>
            <a:normAutofit/>
          </a:bodyPr>
          <a:lstStyle/>
          <a:p>
            <a:pPr indent="-304784"/>
            <a:r>
              <a:rPr lang="en-US" dirty="0"/>
              <a:t>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102428" y="28835"/>
            <a:ext cx="9751391" cy="1143000"/>
          </a:xfrm>
        </p:spPr>
        <p:txBody>
          <a:bodyPr>
            <a:normAutofit/>
          </a:bodyPr>
          <a:lstStyle/>
          <a:p>
            <a:r>
              <a:rPr lang="en-US" sz="5330" dirty="0"/>
              <a:t>1040 Back Page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0831" y="3943978"/>
            <a:ext cx="2193999" cy="92333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Third Party Designee</a:t>
            </a:r>
          </a:p>
          <a:p>
            <a:r>
              <a:rPr lang="en-US" b="1" dirty="0">
                <a:solidFill>
                  <a:srgbClr val="FF0000"/>
                </a:solidFill>
              </a:rPr>
              <a:t>Section moved from</a:t>
            </a:r>
          </a:p>
          <a:p>
            <a:r>
              <a:rPr lang="en-US" b="1" dirty="0">
                <a:solidFill>
                  <a:srgbClr val="FF0000"/>
                </a:solidFill>
              </a:rPr>
              <a:t>Sch 6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0491" y="5032063"/>
            <a:ext cx="184731" cy="369332"/>
          </a:xfrm>
          <a:prstGeom prst="rect">
            <a:avLst/>
          </a:prstGeom>
          <a:noFill/>
          <a:ln w="28575">
            <a:noFill/>
          </a:ln>
        </p:spPr>
        <p:txBody>
          <a:bodyPr wrap="none" rtlCol="0">
            <a:spAutoFit/>
          </a:bodyPr>
          <a:lstStyle/>
          <a:p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73291" y="4829455"/>
            <a:ext cx="3036237" cy="64633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Signature section moved from front page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7417" y="1414967"/>
            <a:ext cx="5600700" cy="481085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8250704" y="1414967"/>
            <a:ext cx="3626030" cy="923330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Draft IRS forms:</a:t>
            </a:r>
          </a:p>
          <a:p>
            <a:r>
              <a:rPr lang="en-US" b="1" dirty="0">
                <a:solidFill>
                  <a:srgbClr val="0070C0"/>
                </a:solidFill>
                <a:hlinkClick r:id="rId3"/>
              </a:rPr>
              <a:t>https://apps.irs.gov/app/picklist/</a:t>
            </a:r>
            <a:endParaRPr lang="en-US" b="1" dirty="0">
              <a:solidFill>
                <a:srgbClr val="0070C0"/>
              </a:solidFill>
            </a:endParaRPr>
          </a:p>
          <a:p>
            <a:r>
              <a:rPr lang="en-US" b="1" dirty="0">
                <a:solidFill>
                  <a:schemeClr val="accent1"/>
                </a:solidFill>
              </a:rPr>
              <a:t>list/draftTaxForms.html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B003B82-2D3C-41C4-B75C-ED097699BD4B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/>
              <a:t>12-11-2019 v1.1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80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>
          <a:xfrm>
            <a:off x="3476488" y="6265304"/>
            <a:ext cx="3860800" cy="365125"/>
          </a:xfrm>
        </p:spPr>
        <p:txBody>
          <a:bodyPr/>
          <a:lstStyle/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NJ AARP Tax-Aide TY2019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>
          <a:xfrm>
            <a:off x="609602" y="6265304"/>
            <a:ext cx="936487" cy="365125"/>
          </a:xfrm>
        </p:spPr>
        <p:txBody>
          <a:bodyPr/>
          <a:lstStyle/>
          <a:p>
            <a:pPr marL="0" marR="0" lvl="0" indent="0" algn="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3B690C-BBC0-AB42-87A5-D18F9DC3105A}" type="slidenum">
              <a:rPr kumimoji="0" lang="en-US" sz="1867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867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102428" y="1389412"/>
            <a:ext cx="10307100" cy="4711137"/>
          </a:xfrm>
          <a:ln>
            <a:solidFill>
              <a:srgbClr val="C00000"/>
            </a:solidFill>
          </a:ln>
        </p:spPr>
        <p:txBody>
          <a:bodyPr>
            <a:normAutofit fontScale="85000" lnSpcReduction="20000"/>
          </a:bodyPr>
          <a:lstStyle/>
          <a:p>
            <a:pPr indent="-304784"/>
            <a:r>
              <a:rPr lang="en-US" dirty="0"/>
              <a:t>1040-SR form added for seniors</a:t>
            </a:r>
          </a:p>
          <a:p>
            <a:pPr lvl="1"/>
            <a:r>
              <a:rPr lang="en-US" dirty="0"/>
              <a:t>To use:</a:t>
            </a:r>
          </a:p>
          <a:p>
            <a:pPr lvl="2"/>
            <a:r>
              <a:rPr lang="en-US" dirty="0"/>
              <a:t>Age 65 or older </a:t>
            </a:r>
          </a:p>
          <a:p>
            <a:pPr lvl="2"/>
            <a:r>
              <a:rPr lang="en-US" dirty="0"/>
              <a:t>Not necessarily retired</a:t>
            </a:r>
          </a:p>
          <a:p>
            <a:pPr lvl="2"/>
            <a:r>
              <a:rPr lang="en-US" dirty="0"/>
              <a:t>May use either standard deduction or itemized</a:t>
            </a:r>
          </a:p>
          <a:p>
            <a:pPr lvl="1"/>
            <a:r>
              <a:rPr lang="en-US" dirty="0"/>
              <a:t>Bigger font and prominently displayed chart to calculate standard deduction</a:t>
            </a:r>
          </a:p>
          <a:p>
            <a:pPr lvl="1"/>
            <a:r>
              <a:rPr lang="en-US" dirty="0"/>
              <a:t>TaxSlayer will not be adding this form to any of their assigned print sets; available if we want to include in a custom print set</a:t>
            </a:r>
          </a:p>
          <a:p>
            <a:pPr marL="618052" lvl="1" indent="0">
              <a:buNone/>
            </a:pP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102428" y="28835"/>
            <a:ext cx="9751391" cy="1143000"/>
          </a:xfrm>
        </p:spPr>
        <p:txBody>
          <a:bodyPr>
            <a:normAutofit/>
          </a:bodyPr>
          <a:lstStyle/>
          <a:p>
            <a:r>
              <a:rPr lang="en-US" sz="5330" dirty="0"/>
              <a:t>Federal Tax Law Changes            </a:t>
            </a:r>
            <a:r>
              <a:rPr lang="en-US" sz="2000" dirty="0"/>
              <a:t>cont’d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525EA5-27AB-42DB-B2DB-43FD0AB40798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/>
              <a:t>12-11-2019 v1.1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480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3476488" y="1389412"/>
            <a:ext cx="4648849" cy="4711137"/>
          </a:xfrm>
        </p:spPr>
        <p:txBody>
          <a:bodyPr>
            <a:normAutofit/>
          </a:bodyPr>
          <a:lstStyle/>
          <a:p>
            <a:pPr marL="618052" lvl="1" indent="0">
              <a:buNone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>
          <a:xfrm>
            <a:off x="3476488" y="6265304"/>
            <a:ext cx="3860800" cy="365125"/>
          </a:xfrm>
        </p:spPr>
        <p:txBody>
          <a:bodyPr/>
          <a:lstStyle/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NJ AARP Tax-Aide TY2019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>
          <a:xfrm>
            <a:off x="609602" y="6265304"/>
            <a:ext cx="936487" cy="365125"/>
          </a:xfrm>
        </p:spPr>
        <p:txBody>
          <a:bodyPr/>
          <a:lstStyle/>
          <a:p>
            <a:pPr marL="0" marR="0" lvl="0" indent="0" algn="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3B690C-BBC0-AB42-87A5-D18F9DC3105A}" type="slidenum">
              <a:rPr kumimoji="0" lang="en-US" sz="1867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867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102428" y="28834"/>
            <a:ext cx="9751391" cy="1360577"/>
          </a:xfrm>
        </p:spPr>
        <p:txBody>
          <a:bodyPr>
            <a:normAutofit/>
          </a:bodyPr>
          <a:lstStyle/>
          <a:p>
            <a:r>
              <a:rPr lang="en-US" sz="5330" dirty="0"/>
              <a:t>1040-SR Front Page</a:t>
            </a:r>
            <a:endParaRPr lang="en-US" sz="2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6488" y="1194889"/>
            <a:ext cx="4648849" cy="51001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615672" y="2326919"/>
            <a:ext cx="2700996" cy="83099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Standard deduction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questions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615672" y="5454218"/>
            <a:ext cx="2729850" cy="83099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Standard Deduction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chart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C73986C4-A458-4207-B33C-2F367CB17C7D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/>
              <a:t>12-11-2019 v1.1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3006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3476488" y="1389412"/>
            <a:ext cx="4648849" cy="4711137"/>
          </a:xfrm>
        </p:spPr>
        <p:txBody>
          <a:bodyPr>
            <a:normAutofit/>
          </a:bodyPr>
          <a:lstStyle/>
          <a:p>
            <a:pPr marL="618052" lvl="1" indent="0">
              <a:buNone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>
          <a:xfrm>
            <a:off x="3476488" y="6265304"/>
            <a:ext cx="3860800" cy="365125"/>
          </a:xfrm>
        </p:spPr>
        <p:txBody>
          <a:bodyPr/>
          <a:lstStyle/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NJ AARP Tax-Aide TY2019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>
          <a:xfrm>
            <a:off x="609602" y="6265304"/>
            <a:ext cx="936487" cy="365125"/>
          </a:xfrm>
        </p:spPr>
        <p:txBody>
          <a:bodyPr/>
          <a:lstStyle/>
          <a:p>
            <a:pPr marL="0" marR="0" lvl="0" indent="0" algn="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3B690C-BBC0-AB42-87A5-D18F9DC3105A}" type="slidenum">
              <a:rPr kumimoji="0" lang="en-US" sz="1867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867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102428" y="28834"/>
            <a:ext cx="9751391" cy="1360577"/>
          </a:xfrm>
        </p:spPr>
        <p:txBody>
          <a:bodyPr>
            <a:normAutofit/>
          </a:bodyPr>
          <a:lstStyle/>
          <a:p>
            <a:r>
              <a:rPr lang="en-US" sz="5330" dirty="0"/>
              <a:t>1040-SR Back Page                     </a:t>
            </a:r>
            <a:r>
              <a:rPr lang="en-US" sz="2000" dirty="0"/>
              <a:t>cont’d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5263" y="1268362"/>
            <a:ext cx="4601217" cy="5468113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9448DF-C644-47DC-9F41-A145C54673D6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/>
              <a:t>12-11-2019 v1.1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4422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>
          <a:xfrm>
            <a:off x="3476488" y="6265304"/>
            <a:ext cx="3860800" cy="365125"/>
          </a:xfrm>
        </p:spPr>
        <p:txBody>
          <a:bodyPr/>
          <a:lstStyle/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NJ AARP Tax-Aide TY2019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>
          <a:xfrm>
            <a:off x="609602" y="6265304"/>
            <a:ext cx="936487" cy="365125"/>
          </a:xfrm>
        </p:spPr>
        <p:txBody>
          <a:bodyPr/>
          <a:lstStyle/>
          <a:p>
            <a:pPr marL="0" marR="0" lvl="0" indent="0" algn="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3B690C-BBC0-AB42-87A5-D18F9DC3105A}" type="slidenum">
              <a:rPr kumimoji="0" lang="en-US" sz="1867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867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102428" y="1389412"/>
            <a:ext cx="10307100" cy="4711137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New IRS forms</a:t>
            </a:r>
          </a:p>
          <a:p>
            <a:pPr lvl="1"/>
            <a:r>
              <a:rPr lang="en-US" dirty="0"/>
              <a:t>Form 8995 Qualified Business Income Deduction Simplified Computation</a:t>
            </a:r>
          </a:p>
          <a:p>
            <a:pPr lvl="1"/>
            <a:r>
              <a:rPr lang="en-US" dirty="0"/>
              <a:t>Form 8995-A Qualified Business Income Deduction</a:t>
            </a:r>
          </a:p>
          <a:p>
            <a:r>
              <a:rPr lang="en-US" dirty="0"/>
              <a:t>Obsolete IRS forms</a:t>
            </a:r>
          </a:p>
          <a:p>
            <a:pPr lvl="1"/>
            <a:r>
              <a:rPr lang="en-US" dirty="0"/>
              <a:t>Sch C-EZ for Self-Employment income</a:t>
            </a:r>
          </a:p>
          <a:p>
            <a:pPr lvl="1"/>
            <a:r>
              <a:rPr lang="en-US" dirty="0"/>
              <a:t>Form 2555-EZ for Foreign Earned Income</a:t>
            </a:r>
          </a:p>
          <a:p>
            <a:pPr lvl="1"/>
            <a:endParaRPr lang="en-US" dirty="0"/>
          </a:p>
          <a:p>
            <a:endParaRPr lang="en-US" dirty="0"/>
          </a:p>
          <a:p>
            <a:pPr lvl="3"/>
            <a:endParaRPr lang="en-US" dirty="0"/>
          </a:p>
          <a:p>
            <a:pPr marL="1828709" lvl="3" indent="0">
              <a:buNone/>
            </a:pP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102428" y="28835"/>
            <a:ext cx="9751391" cy="1143000"/>
          </a:xfrm>
        </p:spPr>
        <p:txBody>
          <a:bodyPr>
            <a:normAutofit/>
          </a:bodyPr>
          <a:lstStyle/>
          <a:p>
            <a:r>
              <a:rPr lang="en-US" sz="5330" dirty="0"/>
              <a:t>Federal Tax Law Changes             </a:t>
            </a:r>
            <a:r>
              <a:rPr lang="en-US" sz="1800" dirty="0"/>
              <a:t>cont’d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8DCA0A-BC4F-4191-8005-3AEC394B7C8F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/>
              <a:t>12-11-2019 v1.1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9212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>
          <a:xfrm>
            <a:off x="3476488" y="6265304"/>
            <a:ext cx="3860800" cy="365125"/>
          </a:xfrm>
        </p:spPr>
        <p:txBody>
          <a:bodyPr/>
          <a:lstStyle/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67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NJ AARP Tax-Aide TY2019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>
          <a:xfrm>
            <a:off x="609602" y="6265304"/>
            <a:ext cx="936487" cy="365125"/>
          </a:xfrm>
        </p:spPr>
        <p:txBody>
          <a:bodyPr/>
          <a:lstStyle/>
          <a:p>
            <a:pPr marL="0" marR="0" lvl="0" indent="0" algn="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93B690C-BBC0-AB42-87A5-D18F9DC3105A}" type="slidenum">
              <a:rPr kumimoji="0" lang="en-US" sz="1867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60958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867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102428" y="1389412"/>
            <a:ext cx="10307100" cy="4711137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Same 7 tax rates but wider tax brackets</a:t>
            </a:r>
          </a:p>
          <a:p>
            <a:r>
              <a:rPr lang="en-US" dirty="0"/>
              <a:t>Same 3 capital gains tax rates but income thresholds go up</a:t>
            </a:r>
          </a:p>
          <a:p>
            <a:r>
              <a:rPr lang="en-US" dirty="0"/>
              <a:t>Standard deductions increase</a:t>
            </a:r>
          </a:p>
          <a:p>
            <a:pPr lvl="1"/>
            <a:r>
              <a:rPr lang="en-US" dirty="0"/>
              <a:t>MFJ or QW - $24,400 (+ $400)</a:t>
            </a:r>
          </a:p>
          <a:p>
            <a:pPr lvl="1"/>
            <a:r>
              <a:rPr lang="en-US" dirty="0"/>
              <a:t>Single or MFS - $12,200 (+ $200)</a:t>
            </a:r>
          </a:p>
          <a:p>
            <a:pPr lvl="1"/>
            <a:r>
              <a:rPr lang="en-US" dirty="0"/>
              <a:t>HOH $18,350 - (+ $350)</a:t>
            </a:r>
          </a:p>
          <a:p>
            <a:pPr lvl="1"/>
            <a:r>
              <a:rPr lang="en-US" dirty="0"/>
              <a:t>Additional standard deduction for 65 or older or blind $1,300 per qualifying spouse for MFJ, $1,650 for unmarried (+ $50)</a:t>
            </a:r>
          </a:p>
          <a:p>
            <a:pPr lvl="1"/>
            <a:r>
              <a:rPr lang="en-US" dirty="0"/>
              <a:t>For individual who can be claimed as a dependent on another’s return, standard deduction cannot exceed the greater of $1,100 </a:t>
            </a:r>
            <a:r>
              <a:rPr lang="en-US" i="1" dirty="0"/>
              <a:t>or</a:t>
            </a:r>
            <a:r>
              <a:rPr lang="en-US" dirty="0"/>
              <a:t> sum of $350 + individual’s earned income (not to exceed regular standard deduction)</a:t>
            </a:r>
          </a:p>
          <a:p>
            <a:pPr lvl="3"/>
            <a:endParaRPr lang="en-US" dirty="0"/>
          </a:p>
          <a:p>
            <a:pPr lvl="3"/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102428" y="28835"/>
            <a:ext cx="9751391" cy="1143000"/>
          </a:xfrm>
        </p:spPr>
        <p:txBody>
          <a:bodyPr>
            <a:normAutofit/>
          </a:bodyPr>
          <a:lstStyle/>
          <a:p>
            <a:r>
              <a:rPr lang="en-US" sz="5330" dirty="0"/>
              <a:t>Federal Tax Law Changes           </a:t>
            </a:r>
            <a:r>
              <a:rPr lang="en-US" sz="1800" dirty="0"/>
              <a:t>cont’d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FA06B2-389E-4A26-A1E1-7E50BA62834D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/>
              <a:t>12-11-2019 v1.1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835477"/>
      </p:ext>
    </p:extLst>
  </p:cSld>
  <p:clrMapOvr>
    <a:masterClrMapping/>
  </p:clrMapOvr>
</p:sld>
</file>

<file path=ppt/theme/theme1.xml><?xml version="1.0" encoding="utf-8"?>
<a:theme xmlns:a="http://schemas.openxmlformats.org/drawingml/2006/main" name="1_AARPF PPTX Template W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890E6D9D-B4D4-442F-A028-DDE3326F6F86}" vid="{AD7BCEF7-C74C-4EA6-8CC6-8CEE9E9AD32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5550</TotalTime>
  <Words>1995</Words>
  <Application>Microsoft Office PowerPoint</Application>
  <PresentationFormat>Widescreen</PresentationFormat>
  <Paragraphs>286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Wingdings</vt:lpstr>
      <vt:lpstr>1_AARPF PPTX Template Wide</vt:lpstr>
      <vt:lpstr>   What’s New for 2019 Tax Season  </vt:lpstr>
      <vt:lpstr>Federal Tax Law Changes</vt:lpstr>
      <vt:lpstr>1040 Front Page</vt:lpstr>
      <vt:lpstr>1040 Back Page</vt:lpstr>
      <vt:lpstr>Federal Tax Law Changes            cont’d</vt:lpstr>
      <vt:lpstr>1040-SR Front Page</vt:lpstr>
      <vt:lpstr>1040-SR Back Page                     cont’d</vt:lpstr>
      <vt:lpstr>Federal Tax Law Changes             cont’d</vt:lpstr>
      <vt:lpstr>Federal Tax Law Changes           cont’d</vt:lpstr>
      <vt:lpstr>Federal Tax Law Changes             cont’d</vt:lpstr>
      <vt:lpstr>Federal Tax Law Changes             cont’d</vt:lpstr>
      <vt:lpstr>Federal Tax Law Changes             cont’d</vt:lpstr>
      <vt:lpstr>Federal Tax Law Changes             cont’d</vt:lpstr>
      <vt:lpstr>Federal Tax Law Changes             cont’d</vt:lpstr>
      <vt:lpstr>Federal Tax Law Changes             cont’d</vt:lpstr>
      <vt:lpstr>Situation #1            </vt:lpstr>
      <vt:lpstr>Situation #2            </vt:lpstr>
      <vt:lpstr>Situation #3            </vt:lpstr>
      <vt:lpstr>Situation #4            </vt:lpstr>
      <vt:lpstr>NJ Tax Law Changes           </vt:lpstr>
      <vt:lpstr>NJ Tax Law Changes                             cont’d</vt:lpstr>
      <vt:lpstr>Possible Exemptions from NJ SRP  </vt:lpstr>
      <vt:lpstr>Possible Exemptions from NJ SRP  cont’d</vt:lpstr>
      <vt:lpstr>Possible Exemptions from NJ SRP  cont’d</vt:lpstr>
      <vt:lpstr>NJ Clarification on Exempt Interest Dividends from Mutual Funds</vt:lpstr>
      <vt:lpstr>Scope Changes</vt:lpstr>
      <vt:lpstr>TaxSlayer Changes                        (cont’d)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What’s New for 2019?</dc:title>
  <dc:creator>Gale Stricker</dc:creator>
  <cp:lastModifiedBy>Al TP4F</cp:lastModifiedBy>
  <cp:revision>112</cp:revision>
  <dcterms:created xsi:type="dcterms:W3CDTF">2019-08-31T01:32:11Z</dcterms:created>
  <dcterms:modified xsi:type="dcterms:W3CDTF">2019-12-12T04:27:06Z</dcterms:modified>
</cp:coreProperties>
</file>